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69" r:id="rId1"/>
  </p:sldMasterIdLst>
  <p:notesMasterIdLst>
    <p:notesMasterId r:id="rId105"/>
  </p:notesMasterIdLst>
  <p:handoutMasterIdLst>
    <p:handoutMasterId r:id="rId106"/>
  </p:handoutMasterIdLst>
  <p:sldIdLst>
    <p:sldId id="267" r:id="rId2"/>
    <p:sldId id="265" r:id="rId3"/>
    <p:sldId id="266" r:id="rId4"/>
    <p:sldId id="268" r:id="rId5"/>
    <p:sldId id="269" r:id="rId6"/>
    <p:sldId id="271" r:id="rId7"/>
    <p:sldId id="276" r:id="rId8"/>
    <p:sldId id="330" r:id="rId9"/>
    <p:sldId id="329" r:id="rId10"/>
    <p:sldId id="279" r:id="rId11"/>
    <p:sldId id="281" r:id="rId12"/>
    <p:sldId id="282" r:id="rId13"/>
    <p:sldId id="285" r:id="rId14"/>
    <p:sldId id="286" r:id="rId15"/>
    <p:sldId id="287" r:id="rId16"/>
    <p:sldId id="288" r:id="rId17"/>
    <p:sldId id="292" r:id="rId18"/>
    <p:sldId id="326" r:id="rId19"/>
    <p:sldId id="298" r:id="rId20"/>
    <p:sldId id="300" r:id="rId21"/>
    <p:sldId id="303" r:id="rId22"/>
    <p:sldId id="305" r:id="rId23"/>
    <p:sldId id="306" r:id="rId24"/>
    <p:sldId id="307" r:id="rId25"/>
    <p:sldId id="308" r:id="rId26"/>
    <p:sldId id="309" r:id="rId27"/>
    <p:sldId id="310" r:id="rId28"/>
    <p:sldId id="311" r:id="rId29"/>
    <p:sldId id="312" r:id="rId30"/>
    <p:sldId id="313" r:id="rId31"/>
    <p:sldId id="314" r:id="rId32"/>
    <p:sldId id="315" r:id="rId33"/>
    <p:sldId id="316" r:id="rId34"/>
    <p:sldId id="317" r:id="rId35"/>
    <p:sldId id="318" r:id="rId36"/>
    <p:sldId id="319" r:id="rId37"/>
    <p:sldId id="320" r:id="rId38"/>
    <p:sldId id="321" r:id="rId39"/>
    <p:sldId id="324" r:id="rId40"/>
    <p:sldId id="256" r:id="rId41"/>
    <p:sldId id="257" r:id="rId42"/>
    <p:sldId id="258" r:id="rId43"/>
    <p:sldId id="259" r:id="rId44"/>
    <p:sldId id="260" r:id="rId45"/>
    <p:sldId id="261" r:id="rId46"/>
    <p:sldId id="262" r:id="rId47"/>
    <p:sldId id="263" r:id="rId48"/>
    <p:sldId id="264" r:id="rId49"/>
    <p:sldId id="331" r:id="rId50"/>
    <p:sldId id="332" r:id="rId51"/>
    <p:sldId id="333" r:id="rId52"/>
    <p:sldId id="334" r:id="rId53"/>
    <p:sldId id="335" r:id="rId54"/>
    <p:sldId id="336" r:id="rId55"/>
    <p:sldId id="337" r:id="rId56"/>
    <p:sldId id="338" r:id="rId57"/>
    <p:sldId id="339" r:id="rId58"/>
    <p:sldId id="340" r:id="rId59"/>
    <p:sldId id="341" r:id="rId60"/>
    <p:sldId id="342" r:id="rId61"/>
    <p:sldId id="343" r:id="rId62"/>
    <p:sldId id="344" r:id="rId63"/>
    <p:sldId id="345" r:id="rId64"/>
    <p:sldId id="346" r:id="rId65"/>
    <p:sldId id="347" r:id="rId66"/>
    <p:sldId id="348" r:id="rId67"/>
    <p:sldId id="349" r:id="rId68"/>
    <p:sldId id="350" r:id="rId69"/>
    <p:sldId id="351" r:id="rId70"/>
    <p:sldId id="352" r:id="rId71"/>
    <p:sldId id="353" r:id="rId72"/>
    <p:sldId id="354" r:id="rId73"/>
    <p:sldId id="355" r:id="rId74"/>
    <p:sldId id="356" r:id="rId75"/>
    <p:sldId id="357" r:id="rId76"/>
    <p:sldId id="358" r:id="rId77"/>
    <p:sldId id="359" r:id="rId78"/>
    <p:sldId id="294" r:id="rId79"/>
    <p:sldId id="360" r:id="rId80"/>
    <p:sldId id="361" r:id="rId81"/>
    <p:sldId id="362" r:id="rId82"/>
    <p:sldId id="363" r:id="rId83"/>
    <p:sldId id="364" r:id="rId84"/>
    <p:sldId id="365" r:id="rId85"/>
    <p:sldId id="366" r:id="rId86"/>
    <p:sldId id="367" r:id="rId87"/>
    <p:sldId id="368" r:id="rId88"/>
    <p:sldId id="369" r:id="rId89"/>
    <p:sldId id="370" r:id="rId90"/>
    <p:sldId id="371" r:id="rId91"/>
    <p:sldId id="372" r:id="rId92"/>
    <p:sldId id="373" r:id="rId93"/>
    <p:sldId id="374" r:id="rId94"/>
    <p:sldId id="375" r:id="rId95"/>
    <p:sldId id="376" r:id="rId96"/>
    <p:sldId id="377" r:id="rId97"/>
    <p:sldId id="378" r:id="rId98"/>
    <p:sldId id="379" r:id="rId99"/>
    <p:sldId id="380" r:id="rId100"/>
    <p:sldId id="381" r:id="rId101"/>
    <p:sldId id="382" r:id="rId102"/>
    <p:sldId id="383" r:id="rId103"/>
    <p:sldId id="384" r:id="rId104"/>
  </p:sldIdLst>
  <p:sldSz cx="9144000" cy="6858000" type="screen4x3"/>
  <p:notesSz cx="7010400" cy="92964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99"/>
    <a:srgbClr val="20396D"/>
    <a:srgbClr val="00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00" autoAdjust="0"/>
    <p:restoredTop sz="86401" autoAdjust="0"/>
  </p:normalViewPr>
  <p:slideViewPr>
    <p:cSldViewPr>
      <p:cViewPr>
        <p:scale>
          <a:sx n="110" d="100"/>
          <a:sy n="110" d="100"/>
        </p:scale>
        <p:origin x="1392" y="-15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presProps" Target="presProp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viewProps" Target="view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theme" Target="theme/theme1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7840" cy="4648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70938" y="0"/>
            <a:ext cx="3037840" cy="4648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94633A84-D730-4DB1-B585-7559B92CE5D8}" type="datetimeFigureOut">
              <a:rPr lang="en-US"/>
              <a:pPr>
                <a:defRPr/>
              </a:pPr>
              <a:t>10/24/2021</a:t>
            </a:fld>
            <a:endParaRPr lang="en-US"/>
          </a:p>
        </p:txBody>
      </p:sp>
      <p:sp>
        <p:nvSpPr>
          <p:cNvPr id="2765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29967"/>
            <a:ext cx="3037840" cy="4648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765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70938" y="8829967"/>
            <a:ext cx="3037840" cy="4648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1C669EC8-97E7-4C24-A864-1853E75085D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98575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7840" cy="464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325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72560" y="0"/>
            <a:ext cx="3037840" cy="464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53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81100" y="696913"/>
            <a:ext cx="4648200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325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34720" y="4415790"/>
            <a:ext cx="5140960" cy="4183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325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31580"/>
            <a:ext cx="3037840" cy="464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325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2560" y="8831580"/>
            <a:ext cx="3037840" cy="464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fld id="{82C5A2EE-74B4-4329-B2EC-6DFE0575EDC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45560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46ee16793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46ee16793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6e748a94b_0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g6e748a94b_0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6e748a94b_0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g6e748a94b_0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6e748a94b_0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g6e748a94b_0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6e748a94b_0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g6e748a94b_0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6e748a94b_0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g6e748a94b_0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6e748a94b_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g6e748a94b_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" name="Google Shape;340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58e3fd83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g58e3fd83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58e3fd839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g58e3fd839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58e3fd839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g58e3fd839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" name="Google Shape;371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" name="Google Shape;377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" name="Google Shape;397;p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" name="Google Shape;404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" name="Google Shape;410;p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p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" name="Google Shape;430;p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p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" name="Google Shape;444;p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1" name="Google Shape;451;p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p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4" name="Google Shape;464;p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0" name="Google Shape;470;p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691bb00ea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6" name="Google Shape;476;g691bb00ea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2" name="Google Shape;482;p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8" name="Google Shape;488;p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4" name="Google Shape;494;p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a5e49fcc7_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0" name="Google Shape;500;ga5e49fcc7_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number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1143000"/>
            <a:ext cx="7772400" cy="553998"/>
          </a:xfrm>
        </p:spPr>
        <p:txBody>
          <a:bodyPr lIns="0" tIns="0" rIns="0" bIns="0" anchor="t" anchorCtr="0">
            <a:spAutoFit/>
          </a:bodyPr>
          <a:lstStyle>
            <a:lvl1pPr>
              <a:defRPr sz="3600" b="1" i="0" baseline="0">
                <a:solidFill>
                  <a:srgbClr val="000099"/>
                </a:solidFill>
              </a:defRPr>
            </a:lvl1pPr>
          </a:lstStyle>
          <a:p>
            <a:r>
              <a:rPr lang="en-US" dirty="0"/>
              <a:t>Chapter number</a:t>
            </a:r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1905000" y="2209800"/>
            <a:ext cx="5334000" cy="2971800"/>
          </a:xfrm>
        </p:spPr>
        <p:txBody>
          <a:bodyPr/>
          <a:lstStyle>
            <a:lvl1pPr marL="0" indent="0" algn="ctr">
              <a:buNone/>
              <a:defRPr sz="4800" b="1" baseline="0"/>
            </a:lvl1pPr>
          </a:lstStyle>
          <a:p>
            <a:pPr lvl="0"/>
            <a:r>
              <a:rPr lang="en-US" dirty="0"/>
              <a:t>Chapter title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ASP.NET Core MVC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2020, Mike Murach &amp; Associates, Inc.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 dirty="0">
              <a:latin typeface="Times New Roman"/>
            </a:endParaRPr>
          </a:p>
          <a:p>
            <a:pPr>
              <a:defRPr/>
            </a:pPr>
            <a:r>
              <a:rPr lang="en-US" dirty="0">
                <a:solidFill>
                  <a:schemeClr val="bg1"/>
                </a:solidFill>
              </a:rPr>
              <a:t>C3,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32058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_Image_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624989"/>
            <a:ext cx="73152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algn="l">
              <a:defRPr sz="2400" b="1" i="0" baseline="0">
                <a:solidFill>
                  <a:srgbClr val="000099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812800" y="1062758"/>
            <a:ext cx="7391400" cy="2213842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812800" y="3319598"/>
            <a:ext cx="7315200" cy="24384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1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 sz="1800"/>
            </a:lvl1pPr>
          </a:lstStyle>
          <a:p>
            <a:pPr>
              <a:defRPr/>
            </a:pPr>
            <a:r>
              <a:rPr lang="en-US"/>
              <a:t>Murach's ASP.NET Core MVC</a:t>
            </a:r>
            <a:endParaRPr lang="en-US" dirty="0"/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 2020, Mike Murach &amp; Associates, Inc.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 algn="l">
              <a:defRPr sz="1400">
                <a:latin typeface="Times New Roman"/>
              </a:defRPr>
            </a:lvl1pPr>
          </a:lstStyle>
          <a:p>
            <a:pPr>
              <a:defRPr/>
            </a:pPr>
            <a:endParaRPr lang="en-US" dirty="0"/>
          </a:p>
          <a:p>
            <a:pPr algn="r">
              <a:defRPr/>
            </a:pPr>
            <a:r>
              <a:rPr lang="en-US" sz="900" dirty="0">
                <a:solidFill>
                  <a:schemeClr val="bg1"/>
                </a:solidFill>
                <a:latin typeface="Arial Narrow" pitchFamily="34" charset="0"/>
              </a:rPr>
              <a:t>C3, Slide </a:t>
            </a:r>
            <a:fld id="{5ECE9829-65B2-40C6-AEFF-7C648FF56A9C}" type="slidenum">
              <a:rPr lang="en-US" sz="900" smtClean="0">
                <a:solidFill>
                  <a:schemeClr val="bg1"/>
                </a:solidFill>
                <a:latin typeface="Arial Narrow" pitchFamily="34" charset="0"/>
              </a:rPr>
              <a:pPr algn="r">
                <a:defRPr/>
              </a:pPr>
              <a:t>‹#›</a:t>
            </a:fld>
            <a:endParaRPr lang="en-US" sz="900" dirty="0">
              <a:solidFill>
                <a:schemeClr val="bg1"/>
              </a:solidFill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40972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_Image_Text_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624989"/>
            <a:ext cx="73152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algn="l">
              <a:defRPr sz="2400" b="1" i="0" baseline="0">
                <a:solidFill>
                  <a:srgbClr val="000099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812800" y="1062758"/>
            <a:ext cx="7391400" cy="1756642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812800" y="2895600"/>
            <a:ext cx="7315200" cy="163340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812800" y="4605202"/>
            <a:ext cx="7391400" cy="1414598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1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 sz="1800"/>
            </a:lvl1pPr>
          </a:lstStyle>
          <a:p>
            <a:pPr>
              <a:defRPr/>
            </a:pPr>
            <a:r>
              <a:rPr lang="en-US"/>
              <a:t>Murach's ASP.NET Core MVC</a:t>
            </a:r>
            <a:endParaRPr lang="en-US" dirty="0"/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 2020, Mike Murach &amp; Associates, Inc.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 algn="l">
              <a:defRPr sz="1400">
                <a:latin typeface="Times New Roman"/>
              </a:defRPr>
            </a:lvl1pPr>
          </a:lstStyle>
          <a:p>
            <a:pPr>
              <a:defRPr/>
            </a:pPr>
            <a:endParaRPr lang="en-US" dirty="0"/>
          </a:p>
          <a:p>
            <a:pPr algn="r">
              <a:defRPr/>
            </a:pPr>
            <a:r>
              <a:rPr lang="en-US" sz="900" dirty="0">
                <a:solidFill>
                  <a:schemeClr val="bg1"/>
                </a:solidFill>
                <a:latin typeface="Arial Narrow" pitchFamily="34" charset="0"/>
              </a:rPr>
              <a:t>C3, Slide </a:t>
            </a:r>
            <a:fld id="{5ECE9829-65B2-40C6-AEFF-7C648FF56A9C}" type="slidenum">
              <a:rPr lang="en-US" sz="900" smtClean="0">
                <a:solidFill>
                  <a:schemeClr val="bg1"/>
                </a:solidFill>
                <a:latin typeface="Arial Narrow" pitchFamily="34" charset="0"/>
              </a:rPr>
              <a:pPr algn="r">
                <a:defRPr/>
              </a:pPr>
              <a:t>‹#›</a:t>
            </a:fld>
            <a:endParaRPr lang="en-US" sz="900" dirty="0">
              <a:solidFill>
                <a:schemeClr val="bg1"/>
              </a:solidFill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22460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1pPr>
            <a:lvl2pPr marL="0" marR="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0" marR="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0" marR="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0" marR="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0" marR="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0" marR="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0" marR="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0" marR="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 rtl="0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/>
            </a:lvl1pPr>
            <a:lvl2pPr marL="457200" marR="0" lvl="1" indent="0" algn="ctr" rtl="0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/>
            </a:lvl2pPr>
            <a:lvl3pPr marL="914400" marR="0" lvl="2" indent="0" algn="ctr" rtl="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/>
            </a:lvl3pPr>
            <a:lvl4pPr marL="1371600" marR="0" lvl="3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/>
            </a:lvl4pPr>
            <a:lvl5pPr marL="1828800" marR="0" lvl="4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/>
            </a:lvl5pPr>
            <a:lvl6pPr marL="2286000" marR="0" lvl="5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/>
            </a:lvl6pPr>
            <a:lvl7pPr marL="2743200" marR="0" lvl="6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/>
            </a:lvl7pPr>
            <a:lvl8pPr marL="3200400" marR="0" lvl="7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/>
            </a:lvl8pPr>
            <a:lvl9pPr marL="3657600" marR="0" lvl="8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457200" marR="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914400" marR="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371600" marR="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1828800" marR="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286000" marR="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2743200" marR="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200400" marR="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3657600" marR="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457200" marR="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914400" marR="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371600" marR="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1828800" marR="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286000" marR="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2743200" marR="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200400" marR="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3657600" marR="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buNone/>
              <a:defRPr/>
            </a:lvl1pPr>
            <a:lvl2pPr marL="0" marR="0" lvl="1" indent="0" algn="r" rtl="0">
              <a:buNone/>
              <a:defRPr/>
            </a:lvl2pPr>
            <a:lvl3pPr marL="0" marR="0" lvl="2" indent="0" algn="r" rtl="0">
              <a:buNone/>
              <a:defRPr/>
            </a:lvl3pPr>
            <a:lvl4pPr marL="0" marR="0" lvl="3" indent="0" algn="r" rtl="0">
              <a:buNone/>
              <a:defRPr/>
            </a:lvl4pPr>
            <a:lvl5pPr marL="0" marR="0" lvl="4" indent="0" algn="r" rtl="0">
              <a:buNone/>
              <a:defRPr/>
            </a:lvl5pPr>
            <a:lvl6pPr marL="0" marR="0" lvl="5" indent="0" algn="r" rtl="0">
              <a:buNone/>
              <a:defRPr/>
            </a:lvl6pPr>
            <a:lvl7pPr marL="0" marR="0" lvl="6" indent="0" algn="r" rtl="0">
              <a:buNone/>
              <a:defRPr/>
            </a:lvl7pPr>
            <a:lvl8pPr marL="0" marR="0" lvl="7" indent="0" algn="r" rtl="0">
              <a:buNone/>
              <a:defRPr/>
            </a:lvl8pPr>
            <a:lvl9pPr marL="0" marR="0" lvl="8" indent="0" algn="r" rtl="0">
              <a:buNone/>
              <a:defRPr/>
            </a:lvl9pPr>
          </a:lstStyle>
          <a:p>
            <a:pPr marL="0" lvl="0" indent="-88900" algn="r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/>
          </a:p>
          <a:p>
            <a:pPr marL="45720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endParaRPr/>
          </a:p>
          <a:p>
            <a:pPr marL="91440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endParaRPr/>
          </a:p>
          <a:p>
            <a:pPr marL="137160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/>
          </a:p>
          <a:p>
            <a:pPr marL="182880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endParaRPr/>
          </a:p>
          <a:p>
            <a:pPr marL="228600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endParaRPr/>
          </a:p>
          <a:p>
            <a:pPr marL="274320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/>
          </a:p>
          <a:p>
            <a:pPr marL="320040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endParaRPr/>
          </a:p>
          <a:p>
            <a:pPr marL="365760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739948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Title and Content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/>
            </a:lvl1pPr>
            <a:lvl2pPr marL="914400" lvl="1" indent="-3175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/>
            </a:lvl2pPr>
            <a:lvl3pPr marL="1371600" lvl="2" indent="-3175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/>
            </a:lvl3pPr>
            <a:lvl4pPr marL="1828800" lvl="3" indent="-317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/>
            </a:lvl4pPr>
            <a:lvl5pPr marL="2286000" lvl="4" indent="-317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/>
            </a:lvl5pPr>
            <a:lvl6pPr marL="2743200" lvl="5" indent="-317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/>
            </a:lvl6pPr>
            <a:lvl7pPr marL="3200400" lvl="6" indent="-317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/>
            </a:lvl7pPr>
            <a:lvl8pPr marL="3657600" lvl="7" indent="-317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/>
            </a:lvl8pPr>
            <a:lvl9pPr marL="4114800" lvl="8" indent="-317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457200" marR="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914400" marR="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371600" marR="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1828800" marR="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286000" marR="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2743200" marR="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200400" marR="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3657600" marR="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457200" marR="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914400" marR="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371600" marR="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1828800" marR="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286000" marR="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2743200" marR="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200400" marR="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3657600" marR="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buNone/>
              <a:defRPr/>
            </a:lvl1pPr>
            <a:lvl2pPr marL="0" marR="0" lvl="1" indent="0" algn="r" rtl="0">
              <a:buNone/>
              <a:defRPr/>
            </a:lvl2pPr>
            <a:lvl3pPr marL="0" marR="0" lvl="2" indent="0" algn="r" rtl="0">
              <a:buNone/>
              <a:defRPr/>
            </a:lvl3pPr>
            <a:lvl4pPr marL="0" marR="0" lvl="3" indent="0" algn="r" rtl="0">
              <a:buNone/>
              <a:defRPr/>
            </a:lvl4pPr>
            <a:lvl5pPr marL="0" marR="0" lvl="4" indent="0" algn="r" rtl="0">
              <a:buNone/>
              <a:defRPr/>
            </a:lvl5pPr>
            <a:lvl6pPr marL="0" marR="0" lvl="5" indent="0" algn="r" rtl="0">
              <a:buNone/>
              <a:defRPr/>
            </a:lvl6pPr>
            <a:lvl7pPr marL="0" marR="0" lvl="6" indent="0" algn="r" rtl="0">
              <a:buNone/>
              <a:defRPr/>
            </a:lvl7pPr>
            <a:lvl8pPr marL="0" marR="0" lvl="7" indent="0" algn="r" rtl="0">
              <a:buNone/>
              <a:defRPr/>
            </a:lvl8pPr>
            <a:lvl9pPr marL="0" marR="0" lvl="8" indent="0" algn="r" rtl="0">
              <a:buNone/>
              <a:defRPr/>
            </a:lvl9pPr>
          </a:lstStyle>
          <a:p>
            <a:pPr marL="0" lvl="0" indent="-88900" algn="r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/>
          </a:p>
          <a:p>
            <a:pPr marL="45720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endParaRPr/>
          </a:p>
          <a:p>
            <a:pPr marL="91440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endParaRPr/>
          </a:p>
          <a:p>
            <a:pPr marL="137160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/>
          </a:p>
          <a:p>
            <a:pPr marL="182880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endParaRPr/>
          </a:p>
          <a:p>
            <a:pPr marL="228600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endParaRPr/>
          </a:p>
          <a:p>
            <a:pPr marL="274320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/>
          </a:p>
          <a:p>
            <a:pPr marL="320040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endParaRPr/>
          </a:p>
          <a:p>
            <a:pPr marL="365760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62202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_layou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624989"/>
            <a:ext cx="73152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algn="l">
              <a:defRPr sz="2400" b="1" i="0" baseline="0">
                <a:solidFill>
                  <a:srgbClr val="000099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838200" y="1066800"/>
            <a:ext cx="7391400" cy="4876800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ASP.NET Core MVC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2020, Mike Murach &amp; Associates, Inc.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 dirty="0">
              <a:latin typeface="Times New Roman"/>
            </a:endParaRPr>
          </a:p>
          <a:p>
            <a:pPr>
              <a:defRPr/>
            </a:pPr>
            <a:r>
              <a:rPr lang="en-US" dirty="0">
                <a:solidFill>
                  <a:schemeClr val="bg1"/>
                </a:solidFill>
              </a:rPr>
              <a:t>C3,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1737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_layout_2-lineTit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624989"/>
            <a:ext cx="7315200" cy="740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algn="l">
              <a:defRPr sz="2400" b="1" i="0" baseline="0">
                <a:solidFill>
                  <a:srgbClr val="000099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838200" y="1463040"/>
            <a:ext cx="7391400" cy="4495800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ASP.NET Core MVC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2020, Mike Murach &amp; Associates, Inc.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 dirty="0">
              <a:latin typeface="Times New Roman"/>
            </a:endParaRPr>
          </a:p>
          <a:p>
            <a:pPr>
              <a:defRPr/>
            </a:pPr>
            <a:r>
              <a:rPr lang="en-US" dirty="0">
                <a:solidFill>
                  <a:schemeClr val="bg1"/>
                </a:solidFill>
              </a:rPr>
              <a:t>C3,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96483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layou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624989"/>
            <a:ext cx="73152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algn="l">
              <a:defRPr sz="2400" b="1" i="0" baseline="0">
                <a:solidFill>
                  <a:srgbClr val="000099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914400" y="1143000"/>
            <a:ext cx="7315200" cy="48006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ASP.NET Core MVC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2020, Mike Murach &amp; Associates, Inc.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 dirty="0">
              <a:latin typeface="Times New Roman"/>
            </a:endParaRPr>
          </a:p>
          <a:p>
            <a:pPr>
              <a:defRPr/>
            </a:pPr>
            <a:r>
              <a:rPr lang="en-US" dirty="0">
                <a:solidFill>
                  <a:schemeClr val="bg1"/>
                </a:solidFill>
              </a:rPr>
              <a:t>C3,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52221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_Console_layou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624989"/>
            <a:ext cx="73152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algn="l">
              <a:defRPr sz="2400" b="1" i="0" baseline="0">
                <a:solidFill>
                  <a:srgbClr val="000099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838200" y="1066800"/>
            <a:ext cx="7391400" cy="2743200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14"/>
          <p:cNvSpPr>
            <a:spLocks noGrp="1"/>
          </p:cNvSpPr>
          <p:nvPr>
            <p:ph type="body" sz="quarter" idx="15"/>
          </p:nvPr>
        </p:nvSpPr>
        <p:spPr>
          <a:xfrm>
            <a:off x="1295400" y="3892100"/>
            <a:ext cx="6934200" cy="2049956"/>
          </a:xfrm>
          <a:solidFill>
            <a:schemeClr val="bg1">
              <a:lumMod val="95000"/>
            </a:schemeClr>
          </a:solidFill>
          <a:ln w="31750" cmpd="thickThin"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ASP.NET Core MVC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2020, Mike Murach &amp; Associates, Inc.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 dirty="0">
              <a:latin typeface="Times New Roman"/>
            </a:endParaRPr>
          </a:p>
          <a:p>
            <a:pPr>
              <a:defRPr/>
            </a:pPr>
            <a:r>
              <a:rPr lang="en-US" dirty="0">
                <a:solidFill>
                  <a:schemeClr val="bg1"/>
                </a:solidFill>
              </a:rPr>
              <a:t>C3,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31122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_Console_Text_Console_layou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624989"/>
            <a:ext cx="73152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algn="l">
              <a:defRPr sz="2400" b="1" i="0" baseline="0">
                <a:solidFill>
                  <a:srgbClr val="000099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838200" y="1066800"/>
            <a:ext cx="7391400" cy="990600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1295400" y="2150899"/>
            <a:ext cx="6934200" cy="815635"/>
          </a:xfrm>
          <a:solidFill>
            <a:schemeClr val="bg1">
              <a:lumMod val="95000"/>
            </a:schemeClr>
          </a:solidFill>
          <a:ln w="31750" cmpd="thickThin"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7"/>
          </p:nvPr>
        </p:nvSpPr>
        <p:spPr>
          <a:xfrm>
            <a:off x="838200" y="3347534"/>
            <a:ext cx="7391400" cy="1496734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14"/>
          <p:cNvSpPr>
            <a:spLocks noGrp="1"/>
          </p:cNvSpPr>
          <p:nvPr>
            <p:ph type="body" sz="quarter" idx="15"/>
          </p:nvPr>
        </p:nvSpPr>
        <p:spPr>
          <a:xfrm>
            <a:off x="1295400" y="4982112"/>
            <a:ext cx="6934200" cy="885288"/>
          </a:xfrm>
          <a:solidFill>
            <a:schemeClr val="bg1">
              <a:lumMod val="95000"/>
            </a:schemeClr>
          </a:solidFill>
          <a:ln w="31750" cmpd="thickThin"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ASP.NET Core MVC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2020, Mike Murach &amp; Associates, Inc.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 dirty="0">
              <a:latin typeface="Times New Roman"/>
            </a:endParaRPr>
          </a:p>
          <a:p>
            <a:pPr>
              <a:defRPr/>
            </a:pPr>
            <a:r>
              <a:rPr lang="en-US" dirty="0">
                <a:solidFill>
                  <a:schemeClr val="bg1"/>
                </a:solidFill>
              </a:rPr>
              <a:t>C3,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42912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sole_layou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624989"/>
            <a:ext cx="73152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algn="l">
              <a:defRPr sz="2400" b="1" i="0" baseline="0">
                <a:solidFill>
                  <a:srgbClr val="000099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14"/>
          <p:cNvSpPr>
            <a:spLocks noGrp="1"/>
          </p:cNvSpPr>
          <p:nvPr>
            <p:ph type="body" sz="quarter" idx="15"/>
          </p:nvPr>
        </p:nvSpPr>
        <p:spPr>
          <a:xfrm>
            <a:off x="1295400" y="1143000"/>
            <a:ext cx="6934200" cy="3200400"/>
          </a:xfrm>
          <a:solidFill>
            <a:schemeClr val="bg1">
              <a:lumMod val="95000"/>
            </a:schemeClr>
          </a:solidFill>
          <a:ln w="31750" cmpd="thickThin"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ASP.NET Core MVC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2020, Mike Murach &amp; Associates, Inc.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 dirty="0">
              <a:latin typeface="Times New Roman"/>
            </a:endParaRPr>
          </a:p>
          <a:p>
            <a:pPr>
              <a:defRPr/>
            </a:pPr>
            <a:r>
              <a:rPr lang="en-US" dirty="0">
                <a:solidFill>
                  <a:schemeClr val="bg1"/>
                </a:solidFill>
              </a:rPr>
              <a:t>C3,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09015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Text_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624989"/>
            <a:ext cx="73152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algn="l">
              <a:defRPr sz="2400" b="1" i="0" baseline="0">
                <a:solidFill>
                  <a:srgbClr val="000099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914400" y="1066800"/>
            <a:ext cx="7315200" cy="25146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838200" y="3733800"/>
            <a:ext cx="7391400" cy="2209799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1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 sz="1800"/>
            </a:lvl1pPr>
          </a:lstStyle>
          <a:p>
            <a:pPr>
              <a:defRPr/>
            </a:pPr>
            <a:r>
              <a:rPr lang="en-US"/>
              <a:t>Murach's ASP.NET Core MVC</a:t>
            </a:r>
            <a:endParaRPr lang="en-US" dirty="0"/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 2020, Mike Murach &amp; Associates, Inc.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 algn="l">
              <a:defRPr sz="1400">
                <a:latin typeface="Times New Roman"/>
              </a:defRPr>
            </a:lvl1pPr>
          </a:lstStyle>
          <a:p>
            <a:pPr>
              <a:defRPr/>
            </a:pPr>
            <a:endParaRPr lang="en-US" dirty="0"/>
          </a:p>
          <a:p>
            <a:pPr algn="r">
              <a:defRPr/>
            </a:pPr>
            <a:r>
              <a:rPr lang="en-US" sz="900" dirty="0">
                <a:solidFill>
                  <a:schemeClr val="bg1"/>
                </a:solidFill>
                <a:latin typeface="Arial Narrow" pitchFamily="34" charset="0"/>
              </a:rPr>
              <a:t>C3, Slide </a:t>
            </a:r>
            <a:fld id="{5ECE9829-65B2-40C6-AEFF-7C648FF56A9C}" type="slidenum">
              <a:rPr lang="en-US" sz="900" smtClean="0">
                <a:solidFill>
                  <a:schemeClr val="bg1"/>
                </a:solidFill>
                <a:latin typeface="Arial Narrow" pitchFamily="34" charset="0"/>
              </a:rPr>
              <a:pPr algn="r">
                <a:defRPr/>
              </a:pPr>
              <a:t>‹#›</a:t>
            </a:fld>
            <a:endParaRPr lang="en-US" sz="900" dirty="0">
              <a:solidFill>
                <a:schemeClr val="bg1"/>
              </a:solidFill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12028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Image_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624989"/>
            <a:ext cx="73152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algn="l">
              <a:defRPr sz="2400" b="1" i="0" baseline="0">
                <a:solidFill>
                  <a:srgbClr val="000099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914400" y="1066800"/>
            <a:ext cx="7315200" cy="25146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3730079"/>
            <a:ext cx="7391400" cy="457200"/>
          </a:xfrm>
        </p:spPr>
        <p:txBody>
          <a:bodyPr/>
          <a:lstStyle>
            <a:lvl1pPr marL="0" indent="0">
              <a:buNone/>
              <a:defRPr sz="2400" b="1">
                <a:solidFill>
                  <a:srgbClr val="000099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heading style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5" hasCustomPrompt="1"/>
          </p:nvPr>
        </p:nvSpPr>
        <p:spPr>
          <a:xfrm>
            <a:off x="914400" y="4267200"/>
            <a:ext cx="7315200" cy="16764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Object</a:t>
            </a:r>
          </a:p>
        </p:txBody>
      </p:sp>
      <p:sp>
        <p:nvSpPr>
          <p:cNvPr id="3" name="Date Placeholder 1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 sz="1800"/>
            </a:lvl1pPr>
          </a:lstStyle>
          <a:p>
            <a:pPr>
              <a:defRPr/>
            </a:pPr>
            <a:r>
              <a:rPr lang="en-US"/>
              <a:t>Murach's ASP.NET Core MVC</a:t>
            </a:r>
            <a:endParaRPr lang="en-US" dirty="0"/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 2020, Mike Murach &amp; Associates, Inc.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 algn="l">
              <a:defRPr sz="1400">
                <a:latin typeface="Times New Roman"/>
              </a:defRPr>
            </a:lvl1pPr>
          </a:lstStyle>
          <a:p>
            <a:pPr>
              <a:defRPr/>
            </a:pPr>
            <a:endParaRPr lang="en-US" dirty="0"/>
          </a:p>
          <a:p>
            <a:pPr algn="r">
              <a:defRPr/>
            </a:pPr>
            <a:r>
              <a:rPr lang="en-US" sz="900" dirty="0">
                <a:solidFill>
                  <a:schemeClr val="bg1"/>
                </a:solidFill>
                <a:latin typeface="Arial Narrow" pitchFamily="34" charset="0"/>
              </a:rPr>
              <a:t>C3, Slide </a:t>
            </a:r>
            <a:fld id="{5ECE9829-65B2-40C6-AEFF-7C648FF56A9C}" type="slidenum">
              <a:rPr lang="en-US" sz="900" smtClean="0">
                <a:solidFill>
                  <a:schemeClr val="bg1"/>
                </a:solidFill>
                <a:latin typeface="Arial Narrow" pitchFamily="34" charset="0"/>
              </a:rPr>
              <a:pPr algn="r">
                <a:defRPr/>
              </a:pPr>
              <a:t>‹#›</a:t>
            </a:fld>
            <a:endParaRPr lang="en-US" sz="900" dirty="0">
              <a:solidFill>
                <a:schemeClr val="bg1"/>
              </a:solidFill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81478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Rectangle 1"/>
          <p:cNvSpPr/>
          <p:nvPr/>
        </p:nvSpPr>
        <p:spPr bwMode="auto">
          <a:xfrm>
            <a:off x="0" y="6172200"/>
            <a:ext cx="9144000" cy="685800"/>
          </a:xfrm>
          <a:prstGeom prst="rect">
            <a:avLst/>
          </a:prstGeom>
          <a:solidFill>
            <a:srgbClr val="20396D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7" name="Date Placeholder 1"/>
          <p:cNvSpPr>
            <a:spLocks noGrp="1"/>
          </p:cNvSpPr>
          <p:nvPr>
            <p:ph type="dt" sz="half" idx="2"/>
          </p:nvPr>
        </p:nvSpPr>
        <p:spPr bwMode="auto">
          <a:xfrm>
            <a:off x="2743200" y="6248400"/>
            <a:ext cx="36576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800" b="1" i="1">
                <a:solidFill>
                  <a:schemeClr val="bg1"/>
                </a:solidFill>
                <a:latin typeface="Arial Narrow" panose="020B060602020203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/>
              <a:t>Murach's ASP.NET Core MVC</a:t>
            </a:r>
            <a:endParaRPr lang="en-US" dirty="0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3"/>
          </p:nvPr>
        </p:nvSpPr>
        <p:spPr bwMode="auto">
          <a:xfrm>
            <a:off x="76200" y="6248400"/>
            <a:ext cx="27432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500">
                <a:solidFill>
                  <a:schemeClr val="bg1"/>
                </a:solidFill>
                <a:latin typeface="Arial Narrow" pitchFamily="34" charset="0"/>
              </a:defRPr>
            </a:lvl1pPr>
          </a:lstStyle>
          <a:p>
            <a:pPr>
              <a:defRPr/>
            </a:pPr>
            <a:r>
              <a:rPr lang="en-US"/>
              <a:t>© 2020, Mike Murach &amp; Associates, Inc.</a:t>
            </a:r>
            <a:endParaRPr lang="en-US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4"/>
          </p:nvPr>
        </p:nvSpPr>
        <p:spPr bwMode="auto">
          <a:xfrm>
            <a:off x="6629400" y="6248400"/>
            <a:ext cx="19050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900">
                <a:latin typeface="Arial Narrow" pitchFamily="34" charset="0"/>
              </a:defRPr>
            </a:lvl1pPr>
          </a:lstStyle>
          <a:p>
            <a:pPr algn="l">
              <a:defRPr/>
            </a:pPr>
            <a:endParaRPr lang="en-US" sz="1400" dirty="0">
              <a:latin typeface="Times New Roman"/>
            </a:endParaRPr>
          </a:p>
          <a:p>
            <a:pPr>
              <a:defRPr/>
            </a:pPr>
            <a:r>
              <a:rPr lang="en-US" dirty="0">
                <a:solidFill>
                  <a:schemeClr val="bg1"/>
                </a:solidFill>
              </a:rPr>
              <a:t>C3,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830" y="6397412"/>
            <a:ext cx="1228170" cy="23198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85" r:id="rId3"/>
    <p:sldLayoutId id="2147483679" r:id="rId4"/>
    <p:sldLayoutId id="2147483680" r:id="rId5"/>
    <p:sldLayoutId id="2147483683" r:id="rId6"/>
    <p:sldLayoutId id="2147483681" r:id="rId7"/>
    <p:sldLayoutId id="2147483674" r:id="rId8"/>
    <p:sldLayoutId id="2147483676" r:id="rId9"/>
    <p:sldLayoutId id="2147483675" r:id="rId10"/>
    <p:sldLayoutId id="2147483684" r:id="rId11"/>
    <p:sldLayoutId id="2147483686" r:id="rId12"/>
    <p:sldLayoutId id="2147483687" r:id="rId13"/>
  </p:sldLayoutIdLst>
  <p:hf hdr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3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3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3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bootstrapzero.com/" TargetMode="External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://blog.creative-tim.com/web-design/use-not-use-bootstrap-framework/" TargetMode="External"/><Relationship Id="rId5" Type="http://schemas.openxmlformats.org/officeDocument/2006/relationships/hyperlink" Target="http://demos.creative-tim.com/light-bootstrap-dashboard/dashboard" TargetMode="External"/><Relationship Id="rId4" Type="http://schemas.openxmlformats.org/officeDocument/2006/relationships/hyperlink" Target="http://themes.getbootstrap.com/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://blog.froont.com/9-basic-principles-of-responsive-web-design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://getbootstrap.com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itepoint.com/easy-responsive-css-grid-layouts/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3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3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3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3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3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3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3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3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3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3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3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3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3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3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3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3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3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3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3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3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A6986C2-105A-462C-8D68-637D27C96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09600"/>
            <a:ext cx="7315200" cy="369332"/>
          </a:xfrm>
        </p:spPr>
        <p:txBody>
          <a:bodyPr/>
          <a:lstStyle/>
          <a:p>
            <a:r>
              <a:rPr lang="en-US" dirty="0"/>
              <a:t>How to add the Bootstrap and jQuery libraries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B1E1A51-79B6-4D1A-9E31-256F762E1E2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066800"/>
            <a:ext cx="7391400" cy="4495800"/>
          </a:xfrm>
        </p:spPr>
        <p:txBody>
          <a:bodyPr/>
          <a:lstStyle/>
          <a:p>
            <a:pPr marL="342900" marR="347345" lvl="0" indent="-342900">
              <a:spcBef>
                <a:spcPts val="0"/>
              </a:spcBef>
              <a:spcAft>
                <a:spcPts val="300"/>
              </a:spcAft>
              <a:buFont typeface="+mj-lt"/>
              <a:buAutoNum type="arabicPeriod"/>
              <a:tabLst>
                <a:tab pos="347345" algn="l"/>
                <a:tab pos="457200" algn="l"/>
              </a:tabLst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Start Visual Studio and open a project. In the Solution Explorer, expand the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wwwroot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/lib folder and delete any old Bootstrap or jQuery libraries.</a:t>
            </a:r>
          </a:p>
          <a:p>
            <a:pPr marL="342900" marR="347345" lvl="0" indent="-342900">
              <a:spcBef>
                <a:spcPts val="0"/>
              </a:spcBef>
              <a:spcAft>
                <a:spcPts val="300"/>
              </a:spcAft>
              <a:buFont typeface="+mj-lt"/>
              <a:buAutoNum type="arabicPeriod"/>
              <a:tabLst>
                <a:tab pos="347345" algn="l"/>
                <a:tab pos="457200" algn="l"/>
              </a:tabLst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In the Solution Explorer, right-click on the project name and select the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Add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Client-Side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Library item.</a:t>
            </a:r>
          </a:p>
          <a:p>
            <a:pPr marL="342900" marR="347345" lvl="0" indent="-342900">
              <a:spcBef>
                <a:spcPts val="0"/>
              </a:spcBef>
              <a:spcAft>
                <a:spcPts val="300"/>
              </a:spcAft>
              <a:buFont typeface="+mj-lt"/>
              <a:buAutoNum type="arabicPeriod"/>
              <a:tabLst>
                <a:tab pos="347345" algn="l"/>
                <a:tab pos="457200" algn="l"/>
              </a:tabLst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In the dialog box that appears, “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jquery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@”, “popper.js”, “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jquery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-validate”, and “twitter-bootstrap”(but change the target location to “www/lib/bootstrap” for this one).</a:t>
            </a:r>
          </a:p>
          <a:p>
            <a:endParaRPr lang="en-US" dirty="0"/>
          </a:p>
        </p:txBody>
      </p:sp>
      <p:pic>
        <p:nvPicPr>
          <p:cNvPr id="9" name="Content Placeholder 6" descr="Refer to page 85 in textbook ">
            <a:extLst>
              <a:ext uri="{FF2B5EF4-FFF2-40B4-BE49-F238E27FC236}">
                <a16:creationId xmlns:a16="http://schemas.microsoft.com/office/drawing/2014/main" id="{97C53DC9-149F-4622-94F7-26FE33AFE1CA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25038" y="3733800"/>
            <a:ext cx="5617723" cy="297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650321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C6777B-79BE-4D1D-B307-E3B7E1DF86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ASP.NET Core MVC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EDE9D9-B5C5-4FD4-AA5C-8BC87B800A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2020, Mike Murach &amp; Associates, Inc.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238F18-1D8B-4F59-93BC-7EF0F0E15E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C3,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10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67116FB-3CDE-4D99-B256-9D433007DC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14" y="680654"/>
            <a:ext cx="9107171" cy="5496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3434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7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Bootstrap’s naming convention</a:t>
            </a:r>
            <a:endParaRPr sz="4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5" name="Google Shape;485;p73"/>
          <p:cNvSpPr txBox="1">
            <a:spLocks noGrp="1"/>
          </p:cNvSpPr>
          <p:nvPr>
            <p:ph type="body" idx="1"/>
          </p:nvPr>
        </p:nvSpPr>
        <p:spPr>
          <a:xfrm>
            <a:off x="198300" y="1447800"/>
            <a:ext cx="8758500" cy="491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BS adheres to a common naming convention</a:t>
            </a:r>
            <a:r>
              <a:rPr lang="en-US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namely:</a:t>
            </a:r>
            <a:endParaRPr/>
          </a:p>
          <a:p>
            <a:pPr marL="0" marR="0" lvl="0" indent="457200" algn="l" rtl="0">
              <a:spcBef>
                <a:spcPts val="640"/>
              </a:spcBef>
              <a:spcAft>
                <a:spcPts val="0"/>
              </a:spcAft>
              <a:buNone/>
            </a:pPr>
            <a:r>
              <a:rPr lang="en-US" sz="2800" b="1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what-it-is  color-and-style  [size-modifier]</a:t>
            </a:r>
            <a:endParaRPr sz="2800" b="1" i="1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640"/>
              </a:spcBef>
              <a:spcAft>
                <a:spcPts val="0"/>
              </a:spcAft>
              <a:buNone/>
            </a:pP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 instance:</a:t>
            </a:r>
            <a:endParaRPr/>
          </a:p>
          <a:p>
            <a:pPr marL="457200" marR="0" lvl="0" indent="457200" algn="l" rtl="0">
              <a:spcBef>
                <a:spcPts val="640"/>
              </a:spcBef>
              <a:spcAft>
                <a:spcPts val="0"/>
              </a:spcAft>
              <a:buNone/>
            </a:pPr>
            <a:r>
              <a:rPr lang="en-US" sz="3200" b="1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btn btn-danger btn-sm</a:t>
            </a:r>
            <a:endParaRPr sz="3200" b="1" i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640"/>
              </a:spcBef>
              <a:spcAft>
                <a:spcPts val="0"/>
              </a:spcAft>
              <a:buNone/>
            </a:pP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Note:</a:t>
            </a:r>
            <a:r>
              <a:rPr lang="en-US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not everything has a size modifier</a:t>
            </a:r>
            <a:endParaRPr sz="3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7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There are other style conventions</a:t>
            </a:r>
            <a:endParaRPr sz="4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1" name="Google Shape;491;p7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 instance, with panels, we get an example of a common Bootstrap theme: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42950" marR="0" lvl="1" indent="-311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○"/>
            </a:pPr>
            <a:r>
              <a:rPr lang="en-US" sz="3200" b="1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panel-primary</a:t>
            </a:r>
            <a:r>
              <a:rPr lang="en-US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</a:t>
            </a:r>
            <a:r>
              <a:rPr lang="en-US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dark blue</a:t>
            </a:r>
            <a:endParaRPr/>
          </a:p>
          <a:p>
            <a:pPr marL="742950" marR="0" lvl="1" indent="-31115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○"/>
            </a:pPr>
            <a:r>
              <a:rPr lang="en-US" sz="3200" b="1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panel-success</a:t>
            </a:r>
            <a:r>
              <a:rPr lang="en-US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</a:t>
            </a:r>
            <a:r>
              <a:rPr lang="en-US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green</a:t>
            </a:r>
            <a:endParaRPr/>
          </a:p>
          <a:p>
            <a:pPr marL="742950" marR="0" lvl="1" indent="-31115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○"/>
            </a:pPr>
            <a:r>
              <a:rPr lang="en-US" sz="3200" b="1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panel-info</a:t>
            </a:r>
            <a:r>
              <a:rPr lang="en-US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</a:t>
            </a:r>
            <a:r>
              <a:rPr lang="en-US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sky blue</a:t>
            </a:r>
            <a:endParaRPr/>
          </a:p>
          <a:p>
            <a:pPr marL="742950" marR="0" lvl="1" indent="-31115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○"/>
            </a:pPr>
            <a:r>
              <a:rPr lang="en-US" sz="3200" b="1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panel-warning</a:t>
            </a:r>
            <a:r>
              <a:rPr lang="en-US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</a:t>
            </a:r>
            <a:r>
              <a:rPr lang="en-US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yellow</a:t>
            </a:r>
            <a:endParaRPr/>
          </a:p>
          <a:p>
            <a:pPr marL="742950" marR="0" lvl="1" indent="-31115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○"/>
            </a:pPr>
            <a:r>
              <a:rPr lang="en-US" sz="3200" b="1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panel-danger</a:t>
            </a:r>
            <a:r>
              <a:rPr lang="en-US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</a:t>
            </a:r>
            <a:r>
              <a:rPr lang="en-US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red</a:t>
            </a:r>
            <a:endParaRPr sz="3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7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 now...</a:t>
            </a:r>
            <a:endParaRPr sz="4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7" name="Google Shape;497;p7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31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Let’s explore the examples…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431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○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Which also includes 2 sample layouts we can explore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431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Also, as a quick aside: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431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○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These examples use a “</a:t>
            </a:r>
            <a:r>
              <a:rPr lang="en-US" sz="3200" b="1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non-root</a:t>
            </a: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” URL referencing scheme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371600" marR="0" lvl="2" indent="-431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■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Why?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76"/>
          <p:cNvSpPr txBox="1">
            <a:spLocks noGrp="1"/>
          </p:cNvSpPr>
          <p:nvPr>
            <p:ph type="title"/>
          </p:nvPr>
        </p:nvSpPr>
        <p:spPr>
          <a:xfrm>
            <a:off x="381000" y="174623"/>
            <a:ext cx="8229600" cy="9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Bootstrap Resources</a:t>
            </a:r>
            <a:endParaRPr sz="4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3" name="Google Shape;503;p76"/>
          <p:cNvSpPr txBox="1">
            <a:spLocks noGrp="1"/>
          </p:cNvSpPr>
          <p:nvPr>
            <p:ph type="body" idx="1"/>
          </p:nvPr>
        </p:nvSpPr>
        <p:spPr>
          <a:xfrm>
            <a:off x="164650" y="1112725"/>
            <a:ext cx="8815200" cy="505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 a wide array of free Bootstrap templates…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42950" marR="0" lvl="1" indent="-311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○"/>
            </a:pPr>
            <a:r>
              <a:rPr lang="en-US" sz="32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http://www.bootstrapzero.com/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42950" marR="0" lvl="1" indent="-311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○"/>
            </a:pPr>
            <a:r>
              <a:rPr lang="en-US" sz="32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http://themes.getbootstrap.com/</a:t>
            </a: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Nice dashboard template: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42950" marR="0" lvl="1" indent="-311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○"/>
            </a:pPr>
            <a:r>
              <a:rPr lang="en-US" sz="32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http://demos.creative-tim.com/light-bootstrap-dashboard/dashboard</a:t>
            </a: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 are you sure you want/need Bootstrap?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42950" marR="0" lvl="1" indent="-311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○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If not, then this might help you decide: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42950" marR="0" lvl="1" indent="-311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○"/>
            </a:pPr>
            <a:r>
              <a:rPr lang="en-US" sz="32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6"/>
              </a:rPr>
              <a:t>http://blog.creative-tim.com/web-design/use-not-use-bootstrap-framework/</a:t>
            </a: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</a:t>
            </a:r>
            <a:endParaRPr sz="3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96B64-16EC-4AE4-9E74-0FB0FBD9A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r>
              <a:rPr lang="en-US" dirty="0"/>
              <a:t>The HTML for the jumbotron, image, and buttons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A86C3E-37FE-400F-A0E0-4BB1FD87434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066800"/>
            <a:ext cx="7467600" cy="4876800"/>
          </a:xfrm>
        </p:spPr>
        <p:txBody>
          <a:bodyPr/>
          <a:lstStyle/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&lt;div class="container"&gt;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&lt;header 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class="jumbotron"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&lt;</a:t>
            </a:r>
            <a:r>
              <a:rPr lang="en-US" sz="14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img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id="logo" alt="Murach logo"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</a:t>
            </a:r>
            <a:r>
              <a:rPr lang="en-US" sz="14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src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="~/images/MurachLogo.jpg"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class="</a:t>
            </a:r>
            <a:r>
              <a:rPr lang="en-US" sz="1400" b="1" dirty="0" err="1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img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-fluid rounded"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/&gt;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&lt;/header&gt;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&lt;main&gt;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&lt;form asp-action="Index" method="post"&gt;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&lt;span 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class="mr-2"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&gt;I accept the terms for this site: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&lt;/span&gt;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&lt;button type="submit" 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class="btn btn-primary"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Yes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&lt;/button&gt;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&lt;button id="</a:t>
            </a:r>
            <a:r>
              <a:rPr lang="en-US" sz="14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btnNo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 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class="btn btn-outline-secondary"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No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&lt;/button&gt;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&lt;/form&gt;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&lt;/main&gt;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&lt;/div&gt;</a:t>
            </a:r>
          </a:p>
          <a:p>
            <a:endParaRPr lang="en-US" sz="1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981723-C713-47D3-8ADB-00CBFC4B9E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ASP.NET Core MVC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8B9384-8017-4B52-A090-109EC2ABB2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2020, Mike Murach &amp; Associates, Inc.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50FBF8-FA97-4B11-9CF6-9C11916D18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C3,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11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64048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EFD906-0B2A-4DD1-8A54-FE03453F5D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ASP.NET Core MVC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FBDB4F-D788-4FA9-8974-62999CEF94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2020, Mike Murach &amp; Associates, Inc.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C7312F-10CE-4DAD-9CEA-4F1CB104D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C3,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12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CADDD1E-8963-4E45-8D79-7EDA079834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705" y="652075"/>
            <a:ext cx="7992590" cy="555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8113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B8A3BE-87E3-4CFD-9195-26A078528B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r>
              <a:rPr lang="en-US" dirty="0"/>
              <a:t>The code for the Index view (part 1)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7060B7-D9C6-4B5E-8B5D-566FBA931B6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066800"/>
            <a:ext cx="7467600" cy="4876800"/>
          </a:xfrm>
        </p:spPr>
        <p:txBody>
          <a:bodyPr/>
          <a:lstStyle/>
          <a:p>
            <a:pPr>
              <a:spcBef>
                <a:spcPts val="0"/>
              </a:spcBef>
              <a:spcAft>
                <a:spcPts val="0"/>
              </a:spcAft>
              <a:tabLst>
                <a:tab pos="65151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@model </a:t>
            </a:r>
            <a:r>
              <a:rPr lang="en-US" sz="14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FutureValueModel</a:t>
            </a:r>
            <a:endParaRPr lang="en-US" sz="1400" b="1" dirty="0"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  <a:tabLst>
                <a:tab pos="65151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@{</a:t>
            </a:r>
          </a:p>
          <a:p>
            <a:pPr>
              <a:spcBef>
                <a:spcPts val="0"/>
              </a:spcBef>
              <a:spcAft>
                <a:spcPts val="0"/>
              </a:spcAft>
              <a:tabLst>
                <a:tab pos="65151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4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ViewBag.Title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"Future Value Calculator";</a:t>
            </a:r>
          </a:p>
          <a:p>
            <a:pPr>
              <a:spcBef>
                <a:spcPts val="0"/>
              </a:spcBef>
              <a:spcAft>
                <a:spcPts val="0"/>
              </a:spcAft>
              <a:tabLst>
                <a:tab pos="65151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</a:p>
          <a:p>
            <a:pPr>
              <a:spcBef>
                <a:spcPts val="0"/>
              </a:spcBef>
              <a:spcAft>
                <a:spcPts val="0"/>
              </a:spcAft>
              <a:tabLst>
                <a:tab pos="65151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&lt;div 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class="container"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</a:p>
          <a:p>
            <a:pPr>
              <a:spcBef>
                <a:spcPts val="0"/>
              </a:spcBef>
              <a:spcAft>
                <a:spcPts val="0"/>
              </a:spcAft>
              <a:tabLst>
                <a:tab pos="65151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&lt;header 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class="jumbotron"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</a:p>
          <a:p>
            <a:pPr>
              <a:spcBef>
                <a:spcPts val="0"/>
              </a:spcBef>
              <a:spcAft>
                <a:spcPts val="0"/>
              </a:spcAft>
              <a:tabLst>
                <a:tab pos="65151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&lt;</a:t>
            </a:r>
            <a:r>
              <a:rPr lang="en-US" sz="14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img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id="logo" alt="Murach logo"</a:t>
            </a:r>
          </a:p>
          <a:p>
            <a:pPr>
              <a:spcBef>
                <a:spcPts val="0"/>
              </a:spcBef>
              <a:spcAft>
                <a:spcPts val="0"/>
              </a:spcAft>
              <a:tabLst>
                <a:tab pos="65151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</a:t>
            </a:r>
            <a:r>
              <a:rPr lang="en-US" sz="14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src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="~/images/MurachLogo.jpg"</a:t>
            </a:r>
          </a:p>
          <a:p>
            <a:pPr>
              <a:spcBef>
                <a:spcPts val="0"/>
              </a:spcBef>
              <a:spcAft>
                <a:spcPts val="0"/>
              </a:spcAft>
              <a:tabLst>
                <a:tab pos="65151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class="</a:t>
            </a:r>
            <a:r>
              <a:rPr lang="en-US" sz="1400" b="1" dirty="0" err="1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img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-responsive rounded"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/&gt;</a:t>
            </a:r>
          </a:p>
          <a:p>
            <a:pPr>
              <a:spcBef>
                <a:spcPts val="0"/>
              </a:spcBef>
              <a:spcAft>
                <a:spcPts val="0"/>
              </a:spcAft>
              <a:tabLst>
                <a:tab pos="65151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&lt;h1 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class="mt-3"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&gt;@</a:t>
            </a:r>
            <a:r>
              <a:rPr lang="en-US" sz="14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ViewBag.Title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&lt;/h1&gt;</a:t>
            </a:r>
          </a:p>
          <a:p>
            <a:pPr>
              <a:spcBef>
                <a:spcPts val="0"/>
              </a:spcBef>
              <a:spcAft>
                <a:spcPts val="0"/>
              </a:spcAft>
              <a:tabLst>
                <a:tab pos="65151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&lt;/header&gt;</a:t>
            </a:r>
          </a:p>
          <a:p>
            <a:pPr>
              <a:spcBef>
                <a:spcPts val="0"/>
              </a:spcBef>
              <a:spcAft>
                <a:spcPts val="0"/>
              </a:spcAft>
              <a:tabLst>
                <a:tab pos="65151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&lt;main&gt;</a:t>
            </a:r>
          </a:p>
          <a:p>
            <a:pPr>
              <a:spcBef>
                <a:spcPts val="0"/>
              </a:spcBef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&lt;form asp-action="Index" method="post"&gt;</a:t>
            </a:r>
          </a:p>
          <a:p>
            <a:pPr>
              <a:spcBef>
                <a:spcPts val="0"/>
              </a:spcBef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&lt;div 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class="row form-group"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>
              <a:spcBef>
                <a:spcPts val="0"/>
              </a:spcBef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&lt;label asp-for="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MonthlyInvestment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>
              <a:spcBef>
                <a:spcPts val="0"/>
              </a:spcBef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class="col-sm-3"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&gt;Monthly Investment: &lt;/label&gt;</a:t>
            </a:r>
          </a:p>
          <a:p>
            <a:pPr>
              <a:spcBef>
                <a:spcPts val="0"/>
              </a:spcBef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&lt;div 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class="col-sm-3"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>
              <a:spcBef>
                <a:spcPts val="0"/>
              </a:spcBef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&lt;input asp-for="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MonthlyInvestment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>
              <a:spcBef>
                <a:spcPts val="0"/>
              </a:spcBef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class="form-control"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/&gt;</a:t>
            </a:r>
          </a:p>
          <a:p>
            <a:pPr>
              <a:spcBef>
                <a:spcPts val="0"/>
              </a:spcBef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&lt;/div&gt;</a:t>
            </a:r>
          </a:p>
          <a:p>
            <a:pPr>
              <a:spcBef>
                <a:spcPts val="0"/>
              </a:spcBef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&lt;span asp-validation-for="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MonthlyInvestment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" </a:t>
            </a:r>
          </a:p>
          <a:p>
            <a:pPr>
              <a:spcBef>
                <a:spcPts val="0"/>
              </a:spcBef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class="col text-danger"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&gt;&lt;/span&gt;</a:t>
            </a:r>
          </a:p>
          <a:p>
            <a:pPr>
              <a:spcBef>
                <a:spcPts val="0"/>
              </a:spcBef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&lt;/div&gt;</a:t>
            </a:r>
            <a:endParaRPr lang="en-US" sz="1400" b="1" dirty="0"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D01401-6FC4-4BEB-9FB2-9721AD7A2D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ASP.NET Core MVC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A55A93-E0E2-433A-839B-98C8C1C376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2020, Mike Murach &amp; Associates, Inc.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1C73DE-391A-463F-BBE8-BC030435E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C3,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13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90403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99DCB7-DC0F-401D-82C3-03D30FBB9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r>
              <a:rPr lang="en-US" dirty="0"/>
              <a:t>The code for the Index view (part 2)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D0DC3D-4EEB-43E3-93D0-5F06B2195D4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990600"/>
            <a:ext cx="7391400" cy="4876800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&lt;div 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class="row form-group"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>
              <a:spcBef>
                <a:spcPts val="0"/>
              </a:spcBef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&lt;label asp-for="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YearlyInterestRate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>
              <a:spcBef>
                <a:spcPts val="0"/>
              </a:spcBef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class="col-sm-3"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&gt;Yearly Interest Rate:</a:t>
            </a:r>
          </a:p>
          <a:p>
            <a:pPr>
              <a:spcBef>
                <a:spcPts val="0"/>
              </a:spcBef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&lt;/label&gt;</a:t>
            </a:r>
          </a:p>
          <a:p>
            <a:pPr>
              <a:spcBef>
                <a:spcPts val="0"/>
              </a:spcBef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&lt;div 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class="col-sm-3"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>
              <a:spcBef>
                <a:spcPts val="0"/>
              </a:spcBef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&lt;input asp-for="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YearlyInterestRate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>
              <a:spcBef>
                <a:spcPts val="0"/>
              </a:spcBef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class="form-control"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/&gt;</a:t>
            </a:r>
          </a:p>
          <a:p>
            <a:pPr>
              <a:spcBef>
                <a:spcPts val="0"/>
              </a:spcBef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&lt;/div&gt;</a:t>
            </a:r>
          </a:p>
          <a:p>
            <a:pPr>
              <a:spcBef>
                <a:spcPts val="0"/>
              </a:spcBef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&lt;span asp-validation-for="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YearlyInterestRate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>
              <a:spcBef>
                <a:spcPts val="0"/>
              </a:spcBef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class="col text-danger"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&gt;&lt;/span&gt;</a:t>
            </a:r>
          </a:p>
          <a:p>
            <a:pPr>
              <a:spcBef>
                <a:spcPts val="0"/>
              </a:spcBef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&lt;/div&gt;</a:t>
            </a:r>
          </a:p>
          <a:p>
            <a:pPr>
              <a:spcBef>
                <a:spcPts val="0"/>
              </a:spcBef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&lt;div 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class="row form-group"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>
              <a:spcBef>
                <a:spcPts val="0"/>
              </a:spcBef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&lt;label asp-for="Years" 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class="col-sm-3"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>
              <a:spcBef>
                <a:spcPts val="0"/>
              </a:spcBef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Number of Years: &lt;/label&gt;</a:t>
            </a:r>
          </a:p>
          <a:p>
            <a:pPr>
              <a:spcBef>
                <a:spcPts val="0"/>
              </a:spcBef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&lt;div 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class="col-sm-3"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>
              <a:spcBef>
                <a:spcPts val="0"/>
              </a:spcBef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&lt;input asp-for="Years" 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class="form-control"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/&gt;</a:t>
            </a:r>
          </a:p>
          <a:p>
            <a:pPr>
              <a:spcBef>
                <a:spcPts val="0"/>
              </a:spcBef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&lt;/div&gt;</a:t>
            </a:r>
          </a:p>
          <a:p>
            <a:pPr>
              <a:spcBef>
                <a:spcPts val="0"/>
              </a:spcBef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&lt;span asp-validation-for="Years"</a:t>
            </a:r>
          </a:p>
          <a:p>
            <a:pPr>
              <a:spcBef>
                <a:spcPts val="0"/>
              </a:spcBef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class="col text-danger"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&gt;&lt;/span&gt;</a:t>
            </a:r>
          </a:p>
          <a:p>
            <a:pPr>
              <a:spcBef>
                <a:spcPts val="0"/>
              </a:spcBef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&lt;/div&gt;</a:t>
            </a:r>
            <a:endParaRPr lang="en-US" sz="1400" b="1" dirty="0"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17BEB4-A3ED-4E22-AC86-E863B8DF52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ASP.NET Core MVC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F05688-6E3D-4DDE-B5F6-811E99852F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2020, Mike Murach &amp; Associates, Inc.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F89C58-7D77-473F-9AC5-3B3305FD1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C3,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14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38026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3A524-E05B-40F8-AE54-914F333096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r>
              <a:rPr lang="en-US" dirty="0"/>
              <a:t>The code for the Index view (part 3)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964E23-D250-4FE2-91F1-AE0F7BCE779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066800"/>
            <a:ext cx="7467600" cy="4876800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&lt;div 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class="row form-group"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>
              <a:spcBef>
                <a:spcPts val="0"/>
              </a:spcBef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&lt;label 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class="col-sm-3"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&gt;Future Value:&lt;/label&gt;</a:t>
            </a:r>
          </a:p>
          <a:p>
            <a:pPr>
              <a:spcBef>
                <a:spcPts val="0"/>
              </a:spcBef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&lt;div 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class="col-sm-3"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>
              <a:spcBef>
                <a:spcPts val="0"/>
              </a:spcBef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&lt;input value="@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ViewBag.FutureValue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"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readonly</a:t>
            </a: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ts val="0"/>
              </a:spcBef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class="form-control"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/&gt;</a:t>
            </a:r>
          </a:p>
          <a:p>
            <a:pPr>
              <a:spcBef>
                <a:spcPts val="0"/>
              </a:spcBef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&lt;/div&gt;</a:t>
            </a:r>
          </a:p>
          <a:p>
            <a:pPr>
              <a:spcBef>
                <a:spcPts val="0"/>
              </a:spcBef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&lt;/div&gt;</a:t>
            </a:r>
          </a:p>
          <a:p>
            <a:pPr>
              <a:spcBef>
                <a:spcPts val="0"/>
              </a:spcBef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&lt;div 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class="row form-group"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>
              <a:spcBef>
                <a:spcPts val="0"/>
              </a:spcBef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&lt;div 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class="col offset-sm-3"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>
              <a:spcBef>
                <a:spcPts val="0"/>
              </a:spcBef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&lt;button type="submit" 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class="</a:t>
            </a:r>
            <a:r>
              <a:rPr lang="en-US" sz="1400" b="1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btn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btn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-primary"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>
              <a:spcBef>
                <a:spcPts val="0"/>
              </a:spcBef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Calculate&lt;/button&gt;</a:t>
            </a:r>
          </a:p>
          <a:p>
            <a:pPr>
              <a:spcBef>
                <a:spcPts val="0"/>
              </a:spcBef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&lt;a asp-action="Index"</a:t>
            </a:r>
          </a:p>
          <a:p>
            <a:pPr>
              <a:spcBef>
                <a:spcPts val="0"/>
              </a:spcBef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class="</a:t>
            </a:r>
            <a:r>
              <a:rPr lang="en-US" sz="1400" b="1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btn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btn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-outline-secondary"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&gt;Clear&lt;/a&gt;</a:t>
            </a:r>
          </a:p>
          <a:p>
            <a:pPr>
              <a:spcBef>
                <a:spcPts val="0"/>
              </a:spcBef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&lt;/div&gt;</a:t>
            </a:r>
          </a:p>
          <a:p>
            <a:pPr>
              <a:spcBef>
                <a:spcPts val="0"/>
              </a:spcBef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&lt;/div&gt;</a:t>
            </a:r>
          </a:p>
          <a:p>
            <a:pPr>
              <a:spcBef>
                <a:spcPts val="0"/>
              </a:spcBef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&lt;/form&gt;</a:t>
            </a:r>
          </a:p>
          <a:p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&lt;/main&gt;</a:t>
            </a:r>
          </a:p>
          <a:p>
            <a:pPr>
              <a:spcBef>
                <a:spcPts val="0"/>
              </a:spcBef>
              <a:spcAft>
                <a:spcPts val="0"/>
              </a:spcAft>
              <a:tabLst>
                <a:tab pos="65151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&lt;/div&gt;</a:t>
            </a:r>
          </a:p>
          <a:p>
            <a:endParaRPr lang="en-US" sz="1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0E81AB-074F-4C3C-8A7D-AD1699A8CC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ASP.NET Core MVC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94C472-3ECB-4BE6-BC19-DE1936C29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2020, Mike Murach &amp; Associates, Inc.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8D989C-D701-462A-A782-419B559D94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C3,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15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09604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E6EF3B-492B-453D-90BD-BA4F51502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r>
              <a:rPr lang="en-US" dirty="0"/>
              <a:t>CSS classes for working with HTML tables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EA1F03-94E0-4F45-8464-1F787FD710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ASP.NET Core MVC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F84284-6959-442D-ADF7-FD6CE3CC19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2020, Mike Murach &amp; Associates, Inc.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8FF124-EEE5-45DC-949C-0D052ABE4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C3,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16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FA463F3-A1AB-4C46-9494-8EEEE10AA1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309" y="1143000"/>
            <a:ext cx="8459381" cy="206721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C36AA2A-A9D9-4ABE-8274-E999CA8F86C0}"/>
              </a:ext>
            </a:extLst>
          </p:cNvPr>
          <p:cNvSpPr txBox="1"/>
          <p:nvPr/>
        </p:nvSpPr>
        <p:spPr>
          <a:xfrm>
            <a:off x="342309" y="3398520"/>
            <a:ext cx="845938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dirty="0">
                <a:solidFill>
                  <a:schemeClr val="tx1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&lt;table </a:t>
            </a:r>
            <a:r>
              <a:rPr lang="en-US" sz="1400" dirty="0">
                <a:solidFill>
                  <a:schemeClr val="tx1"/>
                </a:solidFill>
                <a:highlight>
                  <a:srgbClr val="FFFF00"/>
                </a:highlight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class="table table-striped table-bordered table-hover"</a:t>
            </a:r>
            <a:r>
              <a:rPr lang="en-US" sz="1400" dirty="0">
                <a:solidFill>
                  <a:schemeClr val="tx1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&gt;...</a:t>
            </a:r>
          </a:p>
        </p:txBody>
      </p:sp>
    </p:spTree>
    <p:extLst>
      <p:ext uri="{BB962C8B-B14F-4D97-AF65-F5344CB8AC3E}">
        <p14:creationId xmlns:p14="http://schemas.microsoft.com/office/powerpoint/2010/main" val="19506265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6C170-94A0-47CE-A4B4-49DB483A4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r>
              <a:rPr lang="en-US" dirty="0"/>
              <a:t>Common CSS classes for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74939C-2A8F-4622-B7E5-D3D2380F9A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ASP.NET Core MVC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082249-BEDC-410A-A1E0-2687AB97CC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2020, Mike Murach &amp; Associates, Inc.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A4BC05-1E91-4130-8F1D-977A0A78BE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C3,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17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DF4F55F-FC9F-41CC-AD7D-EFCFD57FCF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153" y="2528762"/>
            <a:ext cx="6763694" cy="180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2248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807109-8E0B-4ED6-9D7A-9F13CF5B63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context classes available to most elements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B581FA-695A-4EDD-B4E0-00745A72A47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95400" y="1066800"/>
            <a:ext cx="3505200" cy="4191000"/>
          </a:xfr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txBody>
          <a:bodyPr/>
          <a:lstStyle/>
          <a:p>
            <a:pPr lvl="0">
              <a:spcBef>
                <a:spcPts val="900"/>
              </a:spcBef>
              <a:spcAft>
                <a:spcPts val="600"/>
              </a:spcAft>
              <a:tabLst>
                <a:tab pos="1606550" algn="l"/>
                <a:tab pos="2743200" algn="l"/>
                <a:tab pos="2743200" algn="l"/>
              </a:tabLst>
            </a:pPr>
            <a:r>
              <a:rPr lang="en-US" b="1" spc="-10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	Default color</a:t>
            </a:r>
          </a:p>
          <a:p>
            <a:pPr marL="1606550" lvl="0" indent="-1606550">
              <a:spcBef>
                <a:spcPts val="600"/>
              </a:spcBef>
              <a:spcAft>
                <a:spcPts val="600"/>
              </a:spcAft>
              <a:tabLst>
                <a:tab pos="800100" algn="l"/>
                <a:tab pos="2514600" algn="l"/>
                <a:tab pos="2514600" algn="l"/>
              </a:tabLst>
            </a:pP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primary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	Dark blue</a:t>
            </a:r>
          </a:p>
          <a:p>
            <a:pPr marL="1606550" lvl="0" indent="-1606550">
              <a:spcBef>
                <a:spcPts val="600"/>
              </a:spcBef>
              <a:spcAft>
                <a:spcPts val="600"/>
              </a:spcAft>
              <a:tabLst>
                <a:tab pos="800100" algn="l"/>
                <a:tab pos="2514600" algn="l"/>
                <a:tab pos="2514600" algn="l"/>
              </a:tabLst>
            </a:pP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secondary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	Gray</a:t>
            </a:r>
          </a:p>
          <a:p>
            <a:pPr marL="1606550" lvl="0" indent="-1606550">
              <a:spcBef>
                <a:spcPts val="600"/>
              </a:spcBef>
              <a:spcAft>
                <a:spcPts val="600"/>
              </a:spcAft>
              <a:tabLst>
                <a:tab pos="800100" algn="l"/>
                <a:tab pos="2514600" algn="l"/>
                <a:tab pos="2514600" algn="l"/>
              </a:tabLst>
            </a:pP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success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	Green</a:t>
            </a:r>
          </a:p>
          <a:p>
            <a:pPr marL="1606550" lvl="0" indent="-1606550">
              <a:spcBef>
                <a:spcPts val="600"/>
              </a:spcBef>
              <a:spcAft>
                <a:spcPts val="600"/>
              </a:spcAft>
              <a:tabLst>
                <a:tab pos="800100" algn="l"/>
                <a:tab pos="2514600" algn="l"/>
                <a:tab pos="2514600" algn="l"/>
              </a:tabLst>
            </a:pP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info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		Light blue</a:t>
            </a:r>
          </a:p>
          <a:p>
            <a:pPr marL="1606550" lvl="0" indent="-1606550">
              <a:spcBef>
                <a:spcPts val="600"/>
              </a:spcBef>
              <a:spcAft>
                <a:spcPts val="600"/>
              </a:spcAft>
              <a:tabLst>
                <a:tab pos="800100" algn="l"/>
                <a:tab pos="2514600" algn="l"/>
                <a:tab pos="2514600" algn="l"/>
              </a:tabLst>
            </a:pP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warning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	Orange</a:t>
            </a:r>
          </a:p>
          <a:p>
            <a:pPr marL="1606550" lvl="0" indent="-1606550">
              <a:spcBef>
                <a:spcPts val="600"/>
              </a:spcBef>
              <a:spcAft>
                <a:spcPts val="600"/>
              </a:spcAft>
              <a:tabLst>
                <a:tab pos="800100" algn="l"/>
                <a:tab pos="2514600" algn="l"/>
                <a:tab pos="2514600" algn="l"/>
              </a:tabLst>
            </a:pP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danger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		Red</a:t>
            </a:r>
          </a:p>
          <a:p>
            <a:pPr marL="1606550" lvl="0" indent="-1606550">
              <a:spcBef>
                <a:spcPts val="600"/>
              </a:spcBef>
              <a:spcAft>
                <a:spcPts val="600"/>
              </a:spcAft>
              <a:tabLst>
                <a:tab pos="800100" algn="l"/>
                <a:tab pos="2514600" algn="l"/>
                <a:tab pos="2514600" algn="l"/>
              </a:tabLst>
            </a:pP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light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		White</a:t>
            </a:r>
          </a:p>
          <a:p>
            <a:pPr marL="1606550" lvl="0" indent="-1606550">
              <a:spcBef>
                <a:spcPts val="600"/>
              </a:spcBef>
              <a:spcAft>
                <a:spcPts val="600"/>
              </a:spcAft>
              <a:tabLst>
                <a:tab pos="800100" algn="l"/>
                <a:tab pos="2514600" algn="l"/>
                <a:tab pos="2514600" algn="l"/>
              </a:tabLst>
            </a:pP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dark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		Gray</a:t>
            </a:r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4693BB7-511E-47E1-AC1D-A8BD9693E3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489" y="5473662"/>
            <a:ext cx="8040222" cy="1238423"/>
          </a:xfrm>
          <a:prstGeom prst="rect">
            <a:avLst/>
          </a:prstGeom>
        </p:spPr>
      </p:pic>
      <p:pic>
        <p:nvPicPr>
          <p:cNvPr id="5" name="Content Placeholder 9" descr="Refer to page 107 in textbook ">
            <a:extLst>
              <a:ext uri="{FF2B5EF4-FFF2-40B4-BE49-F238E27FC236}">
                <a16:creationId xmlns:a16="http://schemas.microsoft.com/office/drawing/2014/main" id="{F007A2C0-FACD-44FF-A847-81C7F7742D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486400" y="1103811"/>
            <a:ext cx="3161614" cy="4085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841FDBE-FB6F-4D8E-A481-B7F688A676B3}"/>
              </a:ext>
            </a:extLst>
          </p:cNvPr>
          <p:cNvSpPr txBox="1"/>
          <p:nvPr/>
        </p:nvSpPr>
        <p:spPr>
          <a:xfrm>
            <a:off x="5451566" y="1621808"/>
            <a:ext cx="27432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 err="1">
                <a:solidFill>
                  <a:schemeClr val="tx1"/>
                </a:solidFill>
                <a:highlight>
                  <a:srgbClr val="FFFF00"/>
                </a:highlight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btn</a:t>
            </a:r>
            <a:r>
              <a:rPr lang="en-US" sz="1600" dirty="0">
                <a:solidFill>
                  <a:schemeClr val="tx1"/>
                </a:solidFill>
                <a:highlight>
                  <a:srgbClr val="FFFF00"/>
                </a:highlight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-primary</a:t>
            </a:r>
          </a:p>
          <a:p>
            <a:r>
              <a:rPr lang="en-US" sz="1600" dirty="0">
                <a:solidFill>
                  <a:schemeClr val="tx1"/>
                </a:solidFill>
                <a:highlight>
                  <a:srgbClr val="FFFF00"/>
                </a:highlight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text-success</a:t>
            </a:r>
          </a:p>
          <a:p>
            <a:r>
              <a:rPr lang="en-US" sz="1600" dirty="0" err="1">
                <a:highlight>
                  <a:srgbClr val="FFFF00"/>
                </a:highlight>
                <a:latin typeface="+mj-lt"/>
              </a:rPr>
              <a:t>bg</a:t>
            </a:r>
            <a:r>
              <a:rPr lang="en-US" sz="1600" dirty="0">
                <a:highlight>
                  <a:srgbClr val="FFFF00"/>
                </a:highlight>
                <a:latin typeface="+mj-lt"/>
              </a:rPr>
              <a:t>-warning</a:t>
            </a:r>
          </a:p>
        </p:txBody>
      </p:sp>
    </p:spTree>
    <p:extLst>
      <p:ext uri="{BB962C8B-B14F-4D97-AF65-F5344CB8AC3E}">
        <p14:creationId xmlns:p14="http://schemas.microsoft.com/office/powerpoint/2010/main" val="15303688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20DE3C-2C98-4FD3-9C16-07FDAC9055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r>
              <a:rPr lang="en-US" dirty="0"/>
              <a:t>Common CSS classes for creating button groups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30A9EF-F519-423E-8785-FF8B5F35DF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ASP.NET Core MVC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38A577-C377-4C8E-8042-1BD6084C1F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2020, Mike Murach &amp; Associates, Inc.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C218DD-FBE6-471E-9C51-E77B8D8727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C3,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19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03B7E47-D459-4E1F-BE43-04D1D7FA77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257" y="1143000"/>
            <a:ext cx="8135485" cy="1200318"/>
          </a:xfrm>
          <a:prstGeom prst="rect">
            <a:avLst/>
          </a:prstGeom>
        </p:spPr>
      </p:pic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7DFC50FF-645F-440C-ACE4-A0514A51E6C7}"/>
              </a:ext>
            </a:extLst>
          </p:cNvPr>
          <p:cNvSpPr txBox="1">
            <a:spLocks/>
          </p:cNvSpPr>
          <p:nvPr/>
        </p:nvSpPr>
        <p:spPr>
          <a:xfrm>
            <a:off x="838200" y="2514601"/>
            <a:ext cx="7391400" cy="2895599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spcBef>
                <a:spcPts val="1500"/>
              </a:spcBef>
              <a:spcAft>
                <a:spcPts val="600"/>
              </a:spcAft>
              <a:buNone/>
              <a:tabLst>
                <a:tab pos="1371600" algn="l"/>
              </a:tabLst>
            </a:pPr>
            <a:r>
              <a:rPr lang="en-US" sz="2400" b="1" kern="0" dirty="0">
                <a:solidFill>
                  <a:srgbClr val="000099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HTML for the button group</a:t>
            </a:r>
          </a:p>
          <a:p>
            <a:pPr marL="4445" indent="0">
              <a:spcBef>
                <a:spcPts val="0"/>
              </a:spcBef>
              <a:spcAft>
                <a:spcPts val="0"/>
              </a:spcAft>
              <a:buNone/>
              <a:tabLst>
                <a:tab pos="1371600" algn="l"/>
              </a:tabLst>
            </a:pPr>
            <a:r>
              <a:rPr lang="en-US" sz="1400" b="1" kern="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&lt;div </a:t>
            </a:r>
            <a:r>
              <a:rPr lang="en-US" sz="1400" b="1" kern="0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class="</a:t>
            </a:r>
            <a:r>
              <a:rPr lang="en-US" sz="1400" b="1" kern="0" dirty="0" err="1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btn</a:t>
            </a:r>
            <a:r>
              <a:rPr lang="en-US" sz="1400" b="1" kern="0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-group"</a:t>
            </a:r>
            <a:r>
              <a:rPr lang="en-US" sz="1400" b="1" kern="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role="group"</a:t>
            </a:r>
          </a:p>
          <a:p>
            <a:pPr marL="4445" indent="0">
              <a:spcBef>
                <a:spcPts val="0"/>
              </a:spcBef>
              <a:spcAft>
                <a:spcPts val="0"/>
              </a:spcAft>
              <a:buNone/>
              <a:tabLst>
                <a:tab pos="1371600" algn="l"/>
              </a:tabLst>
            </a:pPr>
            <a:r>
              <a:rPr lang="en-US" sz="1400" b="1" kern="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aria-label="Button group"&gt;</a:t>
            </a:r>
          </a:p>
          <a:p>
            <a:pPr marL="4445" indent="0">
              <a:spcBef>
                <a:spcPts val="0"/>
              </a:spcBef>
              <a:spcAft>
                <a:spcPts val="0"/>
              </a:spcAft>
              <a:buNone/>
              <a:tabLst>
                <a:tab pos="1371600" algn="l"/>
              </a:tabLst>
            </a:pPr>
            <a:r>
              <a:rPr lang="en-US" sz="1400" b="1" kern="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&lt;a </a:t>
            </a:r>
            <a:r>
              <a:rPr lang="en-US" sz="1400" b="1" kern="0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href</a:t>
            </a:r>
            <a:r>
              <a:rPr lang="en-US" sz="1400" b="1" kern="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="/" class="</a:t>
            </a:r>
            <a:r>
              <a:rPr lang="en-US" sz="1400" b="1" kern="0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btn</a:t>
            </a:r>
            <a:r>
              <a:rPr lang="en-US" sz="1400" b="1" kern="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1" kern="0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btn</a:t>
            </a:r>
            <a:r>
              <a:rPr lang="en-US" sz="1400" b="1" kern="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-outline-primary"&gt;Home&lt;/a&gt;</a:t>
            </a:r>
          </a:p>
          <a:p>
            <a:pPr marL="4445" indent="0">
              <a:spcBef>
                <a:spcPts val="0"/>
              </a:spcBef>
              <a:spcAft>
                <a:spcPts val="0"/>
              </a:spcAft>
              <a:buNone/>
              <a:tabLst>
                <a:tab pos="1371600" algn="l"/>
              </a:tabLst>
            </a:pPr>
            <a:r>
              <a:rPr lang="en-US" sz="1400" b="1" kern="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&lt;a </a:t>
            </a:r>
            <a:r>
              <a:rPr lang="en-US" sz="1400" b="1" kern="0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href</a:t>
            </a:r>
            <a:r>
              <a:rPr lang="en-US" sz="1400" b="1" kern="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="/cart" class="</a:t>
            </a:r>
            <a:r>
              <a:rPr lang="en-US" sz="1400" b="1" kern="0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btn</a:t>
            </a:r>
            <a:r>
              <a:rPr lang="en-US" sz="1400" b="1" kern="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1" kern="0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btn</a:t>
            </a:r>
            <a:r>
              <a:rPr lang="en-US" sz="1400" b="1" kern="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-outline-primary"&gt;</a:t>
            </a:r>
          </a:p>
          <a:p>
            <a:pPr marL="4445" indent="0">
              <a:spcBef>
                <a:spcPts val="0"/>
              </a:spcBef>
              <a:spcAft>
                <a:spcPts val="0"/>
              </a:spcAft>
              <a:buNone/>
              <a:tabLst>
                <a:tab pos="1371600" algn="l"/>
              </a:tabLst>
            </a:pPr>
            <a:r>
              <a:rPr lang="en-US" sz="1400" b="1" kern="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Cart&lt;/a&gt;</a:t>
            </a:r>
          </a:p>
          <a:p>
            <a:pPr marL="4445" indent="0">
              <a:spcBef>
                <a:spcPts val="0"/>
              </a:spcBef>
              <a:spcAft>
                <a:spcPts val="0"/>
              </a:spcAft>
              <a:buNone/>
              <a:tabLst>
                <a:tab pos="1371600" algn="l"/>
              </a:tabLst>
            </a:pPr>
            <a:r>
              <a:rPr lang="en-US" sz="1400" b="1" kern="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&lt;a </a:t>
            </a:r>
            <a:r>
              <a:rPr lang="en-US" sz="1400" b="1" kern="0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href</a:t>
            </a:r>
            <a:r>
              <a:rPr lang="en-US" sz="1400" b="1" kern="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="/products" class="</a:t>
            </a:r>
            <a:r>
              <a:rPr lang="en-US" sz="1400" b="1" kern="0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btn</a:t>
            </a:r>
            <a:r>
              <a:rPr lang="en-US" sz="1400" b="1" kern="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1" kern="0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btn</a:t>
            </a:r>
            <a:r>
              <a:rPr lang="en-US" sz="1400" b="1" kern="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-outline-primary"&gt;</a:t>
            </a:r>
          </a:p>
          <a:p>
            <a:pPr marL="4445" indent="0">
              <a:spcBef>
                <a:spcPts val="0"/>
              </a:spcBef>
              <a:spcAft>
                <a:spcPts val="0"/>
              </a:spcAft>
              <a:buNone/>
              <a:tabLst>
                <a:tab pos="1371600" algn="l"/>
              </a:tabLst>
            </a:pPr>
            <a:r>
              <a:rPr lang="en-US" sz="1400" b="1" kern="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Products&lt;/a&gt;</a:t>
            </a:r>
          </a:p>
          <a:p>
            <a:pPr marL="4445" indent="0">
              <a:spcBef>
                <a:spcPts val="0"/>
              </a:spcBef>
              <a:spcAft>
                <a:spcPts val="0"/>
              </a:spcAft>
              <a:buNone/>
              <a:tabLst>
                <a:tab pos="1371600" algn="l"/>
              </a:tabLst>
            </a:pPr>
            <a:r>
              <a:rPr lang="en-US" sz="1400" b="1" kern="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&lt;a </a:t>
            </a:r>
            <a:r>
              <a:rPr lang="en-US" sz="1400" b="1" kern="0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href</a:t>
            </a:r>
            <a:r>
              <a:rPr lang="en-US" sz="1400" b="1" kern="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="/contact-us" class="</a:t>
            </a:r>
            <a:r>
              <a:rPr lang="en-US" sz="1400" b="1" kern="0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btn</a:t>
            </a:r>
            <a:r>
              <a:rPr lang="en-US" sz="1400" b="1" kern="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1" kern="0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btn</a:t>
            </a:r>
            <a:r>
              <a:rPr lang="en-US" sz="1400" b="1" kern="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-outline-primary"&gt;</a:t>
            </a:r>
          </a:p>
          <a:p>
            <a:pPr marL="4445" indent="0">
              <a:spcBef>
                <a:spcPts val="0"/>
              </a:spcBef>
              <a:spcAft>
                <a:spcPts val="0"/>
              </a:spcAft>
              <a:buNone/>
              <a:tabLst>
                <a:tab pos="1371600" algn="l"/>
              </a:tabLst>
            </a:pPr>
            <a:r>
              <a:rPr lang="en-US" sz="1400" b="1" kern="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Contact Us&lt;/a&gt;</a:t>
            </a:r>
          </a:p>
          <a:p>
            <a:pPr marL="4445" indent="0">
              <a:spcBef>
                <a:spcPts val="0"/>
              </a:spcBef>
              <a:spcAft>
                <a:spcPts val="0"/>
              </a:spcAft>
              <a:buNone/>
              <a:tabLst>
                <a:tab pos="1371600" algn="l"/>
              </a:tabLst>
            </a:pPr>
            <a:r>
              <a:rPr lang="en-US" sz="1400" b="1" kern="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&lt;/div&gt;</a:t>
            </a:r>
          </a:p>
          <a:p>
            <a:endParaRPr lang="en-US" kern="0" dirty="0"/>
          </a:p>
        </p:txBody>
      </p:sp>
      <p:pic>
        <p:nvPicPr>
          <p:cNvPr id="8" name="Content Placeholder 7" descr="Refer to page 109 in textbook ">
            <a:extLst>
              <a:ext uri="{FF2B5EF4-FFF2-40B4-BE49-F238E27FC236}">
                <a16:creationId xmlns:a16="http://schemas.microsoft.com/office/drawing/2014/main" id="{53798E5B-9C89-46E8-97DB-F264143123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295400" y="5532038"/>
            <a:ext cx="5023539" cy="944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936764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1DB83C-9EDF-456B-93F6-413058352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libman.json</a:t>
            </a:r>
            <a:r>
              <a:rPr lang="en-US" dirty="0"/>
              <a:t> file for the client-side libraries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3C8C46-4ACC-49D9-940C-4AA66CE694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ASP.NET Core MVC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B8BAED-43FD-4520-89F9-A585F1859F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2020, Mike Murach &amp; Associates, Inc.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0A1F7C-6FAF-41DC-8C30-E73BD90AB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C3,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2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7" name="Content Placeholder 6" descr="Refer to page 87 in textbook ">
            <a:extLst>
              <a:ext uri="{FF2B5EF4-FFF2-40B4-BE49-F238E27FC236}">
                <a16:creationId xmlns:a16="http://schemas.microsoft.com/office/drawing/2014/main" id="{726560FF-62CC-43C8-AAFA-66353AE9EB02}"/>
              </a:ext>
            </a:extLst>
          </p:cNvPr>
          <p:cNvPicPr>
            <a:picLocks noGrp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1177286"/>
            <a:ext cx="5874336" cy="4800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1E4B76B-9DE4-45E8-B621-F754DB6E34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2217" y="1804459"/>
            <a:ext cx="3105583" cy="160995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96D3AA2-CB41-4BA8-BC43-C82AC3676E66}"/>
              </a:ext>
            </a:extLst>
          </p:cNvPr>
          <p:cNvSpPr/>
          <p:nvPr/>
        </p:nvSpPr>
        <p:spPr bwMode="auto">
          <a:xfrm>
            <a:off x="6019800" y="3577586"/>
            <a:ext cx="2895600" cy="84201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Clean to delete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latin typeface="Times New Roman" pitchFamily="18" charset="0"/>
              </a:rPr>
              <a:t>Restore to restore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(-&gt; restores based on the dependencies written on the code)</a:t>
            </a:r>
          </a:p>
        </p:txBody>
      </p:sp>
    </p:spTree>
    <p:extLst>
      <p:ext uri="{BB962C8B-B14F-4D97-AF65-F5344CB8AC3E}">
        <p14:creationId xmlns:p14="http://schemas.microsoft.com/office/powerpoint/2010/main" val="17996302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A6646D-E4B3-46EE-9A5C-1E225D052B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r>
              <a:rPr lang="en-US" dirty="0"/>
              <a:t>A toolbar with two button groups</a:t>
            </a:r>
          </a:p>
        </p:txBody>
      </p:sp>
      <p:pic>
        <p:nvPicPr>
          <p:cNvPr id="8" name="Content Placeholder 7" descr="Refer to page 109 in textbook ">
            <a:extLst>
              <a:ext uri="{FF2B5EF4-FFF2-40B4-BE49-F238E27FC236}">
                <a16:creationId xmlns:a16="http://schemas.microsoft.com/office/drawing/2014/main" id="{F9E811DC-9883-4B6E-AFA1-0E77CF80D710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295400" y="1155114"/>
            <a:ext cx="4950381" cy="902286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B8EA79-9604-4CFB-8EA5-91667B9B82D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8200" y="2286000"/>
            <a:ext cx="7391400" cy="2209799"/>
          </a:xfrm>
        </p:spPr>
        <p:txBody>
          <a:bodyPr/>
          <a:lstStyle/>
          <a:p>
            <a:pPr>
              <a:spcBef>
                <a:spcPts val="150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2400" b="1" dirty="0">
                <a:solidFill>
                  <a:srgbClr val="000099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HTML for the button groups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&lt;div 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class="btn-toolbar"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role="toolbar"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aria-label="Toolbar with groups"&gt;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&lt;div 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class="btn-group mr-2"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role="group"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aria-label="First group"&gt;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&lt;a </a:t>
            </a:r>
            <a:r>
              <a:rPr lang="en-US" sz="14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href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="/" class="btn btn-outline-primary"&gt;Home&lt;/a&gt;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&lt;a </a:t>
            </a:r>
            <a:r>
              <a:rPr lang="en-US" sz="14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href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="/Cart" class="btn btn-outline-primary"&gt;Cart&lt;/a&gt;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&lt;/div&gt;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&lt;div 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class="btn-group"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role="group" aria-label="Second group"&gt;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&lt;a </a:t>
            </a:r>
            <a:r>
              <a:rPr lang="en-US" sz="14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href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="/products" class="btn btn-outline-primary"&gt;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Products&lt;/a&gt;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&lt;a </a:t>
            </a:r>
            <a:r>
              <a:rPr lang="en-US" sz="14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href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="/contact-us" class="btn btn-outline-primary"&gt;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Contact Us&lt;/a&gt;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&lt;/div&gt;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&lt;/div&gt;</a:t>
            </a:r>
          </a:p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4E690D-EEF1-4EBD-BA04-5610CB74F1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ASP.NET Core MVC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A8E0A6-4EDD-4956-9292-8F7E70D9C1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2020, Mike Murach &amp; Associates, Inc.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F277B5-C4A7-4DB1-9267-164E6FE67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solidFill>
                  <a:schemeClr val="bg1"/>
                </a:solidFill>
                <a:latin typeface="Arial Narrow" pitchFamily="34" charset="0"/>
              </a:rPr>
              <a:t>C3, Slide </a:t>
            </a:r>
            <a:fld id="{5ECE9829-65B2-40C6-AEFF-7C648FF56A9C}" type="slidenum">
              <a:rPr lang="en-US" sz="900" smtClean="0">
                <a:solidFill>
                  <a:schemeClr val="bg1"/>
                </a:solidFill>
                <a:latin typeface="Arial Narrow" pitchFamily="34" charset="0"/>
              </a:rPr>
              <a:pPr algn="r">
                <a:defRPr/>
              </a:pPr>
              <a:t>20</a:t>
            </a:fld>
            <a:endParaRPr lang="en-US" sz="900" dirty="0">
              <a:solidFill>
                <a:schemeClr val="bg1"/>
              </a:solidFill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04881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2D97B-2493-4AFD-89B5-C035D602C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r>
              <a:rPr lang="en-US" dirty="0"/>
              <a:t>A button with a badge</a:t>
            </a:r>
          </a:p>
        </p:txBody>
      </p:sp>
      <p:pic>
        <p:nvPicPr>
          <p:cNvPr id="8" name="Content Placeholder 7" descr="Refer to page 111 in textbook ">
            <a:extLst>
              <a:ext uri="{FF2B5EF4-FFF2-40B4-BE49-F238E27FC236}">
                <a16:creationId xmlns:a16="http://schemas.microsoft.com/office/drawing/2014/main" id="{889D356F-D8EE-4BE6-96A4-E12DBA6C1E0D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295400" y="1143000"/>
            <a:ext cx="3676207" cy="1201016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FC18AF-7050-4A9B-A432-39251EB01C9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8200" y="2590800"/>
            <a:ext cx="7391400" cy="2209799"/>
          </a:xfrm>
        </p:spPr>
        <p:txBody>
          <a:bodyPr/>
          <a:lstStyle/>
          <a:p>
            <a:pPr>
              <a:spcBef>
                <a:spcPts val="150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2400" b="1" dirty="0">
                <a:solidFill>
                  <a:srgbClr val="000099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HTML for the button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&lt;a </a:t>
            </a:r>
            <a:r>
              <a:rPr lang="en-US" sz="16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href</a:t>
            </a: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="/cart" class="btn btn-outline-primary"&gt;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&amp;</a:t>
            </a:r>
            <a:r>
              <a:rPr lang="en-US" sz="16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nbsp;Cart&amp;nbsp</a:t>
            </a: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&lt;span </a:t>
            </a:r>
            <a:r>
              <a:rPr lang="en-US" sz="16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class="badge badge-primary"</a:t>
            </a: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&gt;2&lt;/span&gt;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&lt;/a&gt;</a:t>
            </a:r>
          </a:p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EBF9D9-8068-432E-ABEA-4DB00D7AA4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ASP.NET Core MVC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160743-5A73-4CB4-8E00-9F588C54D1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2020, Mike Murach &amp; Associates, Inc.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604FE0-74A3-412A-BB64-E65EC9792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solidFill>
                  <a:schemeClr val="bg1"/>
                </a:solidFill>
                <a:latin typeface="Arial Narrow" pitchFamily="34" charset="0"/>
              </a:rPr>
              <a:t>C3, Slide </a:t>
            </a:r>
            <a:fld id="{5ECE9829-65B2-40C6-AEFF-7C648FF56A9C}" type="slidenum">
              <a:rPr lang="en-US" sz="900" smtClean="0">
                <a:solidFill>
                  <a:schemeClr val="bg1"/>
                </a:solidFill>
                <a:latin typeface="Arial Narrow" pitchFamily="34" charset="0"/>
              </a:rPr>
              <a:pPr algn="r">
                <a:defRPr/>
              </a:pPr>
              <a:t>21</a:t>
            </a:fld>
            <a:endParaRPr lang="en-US" sz="900" dirty="0">
              <a:solidFill>
                <a:schemeClr val="bg1"/>
              </a:solidFill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59078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128F7-E211-4967-9056-89958452B2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r>
              <a:rPr lang="en-US" dirty="0"/>
              <a:t>CSS classes for creating button dropdowns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E18998-55BB-4F2E-92F1-9A1AFD8D82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ASP.NET Core MVC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1B4B99-354E-4A4D-920A-3450594ECE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2020, Mike Murach &amp; Associates, Inc.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020228-5225-42DF-A669-30F1339144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C3,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22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747FFA7-51DC-4943-862E-12583EFEE1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915" y="2047682"/>
            <a:ext cx="7840169" cy="2762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7183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7FEED6-16C6-4781-A5A5-9C1D7BC243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r>
              <a:rPr lang="en-US" dirty="0"/>
              <a:t>A button dropdown</a:t>
            </a:r>
          </a:p>
        </p:txBody>
      </p:sp>
      <p:pic>
        <p:nvPicPr>
          <p:cNvPr id="8" name="Content Placeholder 7" descr="Refer to page 113 in textbook ">
            <a:extLst>
              <a:ext uri="{FF2B5EF4-FFF2-40B4-BE49-F238E27FC236}">
                <a16:creationId xmlns:a16="http://schemas.microsoft.com/office/drawing/2014/main" id="{62A5F413-2D7D-43B4-B93A-77639E08697E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914400" y="1066800"/>
            <a:ext cx="2475191" cy="1865538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C48DB5-0F8F-4FE1-9E28-DF1EE38A0DD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8200" y="3048000"/>
            <a:ext cx="7391400" cy="2209799"/>
          </a:xfrm>
        </p:spPr>
        <p:txBody>
          <a:bodyPr/>
          <a:lstStyle/>
          <a:p>
            <a:pPr>
              <a:spcBef>
                <a:spcPts val="150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2400" b="1" dirty="0">
                <a:solidFill>
                  <a:srgbClr val="000099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HTML for the button dropdown</a:t>
            </a:r>
          </a:p>
          <a:p>
            <a:pPr>
              <a:spcBef>
                <a:spcPts val="0"/>
              </a:spcBef>
              <a:spcAft>
                <a:spcPts val="0"/>
              </a:spcAft>
              <a:tabLst>
                <a:tab pos="65151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&lt;div 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class="dropdown"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</a:p>
          <a:p>
            <a:pPr>
              <a:spcBef>
                <a:spcPts val="0"/>
              </a:spcBef>
              <a:spcAft>
                <a:spcPts val="0"/>
              </a:spcAft>
              <a:tabLst>
                <a:tab pos="65151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&lt;button type="button" class="btn btn-primary 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dropdown-toggle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 </a:t>
            </a:r>
          </a:p>
          <a:p>
            <a:pPr>
              <a:spcBef>
                <a:spcPts val="0"/>
              </a:spcBef>
              <a:spcAft>
                <a:spcPts val="0"/>
              </a:spcAft>
              <a:tabLst>
                <a:tab pos="65151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id="</a:t>
            </a:r>
            <a:r>
              <a:rPr lang="en-US" sz="14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productsDropdown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 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data-toggle="dropdown"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spcBef>
                <a:spcPts val="0"/>
              </a:spcBef>
              <a:spcAft>
                <a:spcPts val="0"/>
              </a:spcAft>
              <a:tabLst>
                <a:tab pos="65151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aria-</a:t>
            </a:r>
            <a:r>
              <a:rPr lang="en-US" sz="14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haspopup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="true" aria-expanded="false"&gt;Products</a:t>
            </a:r>
          </a:p>
          <a:p>
            <a:pPr>
              <a:spcBef>
                <a:spcPts val="0"/>
              </a:spcBef>
              <a:spcAft>
                <a:spcPts val="0"/>
              </a:spcAft>
              <a:tabLst>
                <a:tab pos="65151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&lt;/button&gt;</a:t>
            </a:r>
          </a:p>
          <a:p>
            <a:pPr>
              <a:spcBef>
                <a:spcPts val="0"/>
              </a:spcBef>
              <a:spcAft>
                <a:spcPts val="0"/>
              </a:spcAft>
              <a:tabLst>
                <a:tab pos="65151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&lt;div 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class="dropdown-menu"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aria-</a:t>
            </a:r>
            <a:r>
              <a:rPr lang="en-US" sz="14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labelledby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="</a:t>
            </a:r>
            <a:r>
              <a:rPr lang="en-US" sz="14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productsDropdown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"&gt;</a:t>
            </a:r>
          </a:p>
          <a:p>
            <a:pPr>
              <a:spcBef>
                <a:spcPts val="0"/>
              </a:spcBef>
              <a:spcAft>
                <a:spcPts val="0"/>
              </a:spcAft>
              <a:tabLst>
                <a:tab pos="65151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&lt;a 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class="dropdown-item"</a:t>
            </a:r>
            <a:endParaRPr lang="en-US" sz="1400" b="1" dirty="0"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  <a:tabLst>
                <a:tab pos="65151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</a:t>
            </a:r>
            <a:r>
              <a:rPr lang="en-US" sz="14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href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="/product/list/guitars"&gt;Guitars&lt;/a&gt;</a:t>
            </a:r>
          </a:p>
          <a:p>
            <a:pPr>
              <a:spcBef>
                <a:spcPts val="0"/>
              </a:spcBef>
              <a:spcAft>
                <a:spcPts val="0"/>
              </a:spcAft>
              <a:tabLst>
                <a:tab pos="65151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&lt;a 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class="dropdown-item"</a:t>
            </a:r>
            <a:endParaRPr lang="en-US" sz="1400" b="1" dirty="0"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  <a:tabLst>
                <a:tab pos="65151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</a:t>
            </a:r>
            <a:r>
              <a:rPr lang="en-US" sz="14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href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="/product/list/drums"&gt;Drums&lt;/a&gt;</a:t>
            </a:r>
          </a:p>
          <a:p>
            <a:pPr>
              <a:spcBef>
                <a:spcPts val="0"/>
              </a:spcBef>
              <a:spcAft>
                <a:spcPts val="0"/>
              </a:spcAft>
              <a:tabLst>
                <a:tab pos="65151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&lt;/div&gt;</a:t>
            </a:r>
          </a:p>
          <a:p>
            <a:pPr>
              <a:spcBef>
                <a:spcPts val="0"/>
              </a:spcBef>
              <a:spcAft>
                <a:spcPts val="0"/>
              </a:spcAft>
              <a:tabLst>
                <a:tab pos="65151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&lt;/div&gt;</a:t>
            </a:r>
          </a:p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DCC11B-65D1-440D-8C6C-E3ED642F99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ASP.NET Core MVC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E83BC9-2565-4321-A192-BFA2B4E92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2020, Mike Murach &amp; Associates, Inc.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D2D93A-B8F4-4516-9F44-605AD52FF0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solidFill>
                  <a:schemeClr val="bg1"/>
                </a:solidFill>
                <a:latin typeface="Arial Narrow" pitchFamily="34" charset="0"/>
              </a:rPr>
              <a:t>C3, Slide </a:t>
            </a:r>
            <a:fld id="{5ECE9829-65B2-40C6-AEFF-7C648FF56A9C}" type="slidenum">
              <a:rPr lang="en-US" sz="900" smtClean="0">
                <a:solidFill>
                  <a:schemeClr val="bg1"/>
                </a:solidFill>
                <a:latin typeface="Arial Narrow" pitchFamily="34" charset="0"/>
              </a:rPr>
              <a:pPr algn="r">
                <a:defRPr/>
              </a:pPr>
              <a:t>23</a:t>
            </a:fld>
            <a:endParaRPr lang="en-US" sz="900" dirty="0">
              <a:solidFill>
                <a:schemeClr val="bg1"/>
              </a:solidFill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5861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5B69F0-259F-43A6-958E-9BC03C9AD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r>
              <a:rPr lang="en-US" dirty="0"/>
              <a:t>Common CSS classes for creating list groups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20A7C5-8C51-4D5C-AC7B-F018F420DC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ASP.NET Core MVC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3A7492-99E6-484A-BC2B-378611890B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2020, Mike Murach &amp; Associates, Inc.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4BCA2D-0D64-4541-97AD-82E1E4515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C3,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24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91EBD6E-0FD3-408C-9C97-9CBBA98D77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653" y="2800262"/>
            <a:ext cx="6582694" cy="125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7531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08FD85-885D-404D-99FE-CA89FD09F8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r>
              <a:rPr lang="en-US" dirty="0"/>
              <a:t>A basic list group</a:t>
            </a:r>
          </a:p>
        </p:txBody>
      </p:sp>
      <p:pic>
        <p:nvPicPr>
          <p:cNvPr id="8" name="Content Placeholder 7" descr="Refer to page 115 in textbook ">
            <a:extLst>
              <a:ext uri="{FF2B5EF4-FFF2-40B4-BE49-F238E27FC236}">
                <a16:creationId xmlns:a16="http://schemas.microsoft.com/office/drawing/2014/main" id="{313DD529-054D-4EE2-8652-A05BE327E359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255488" y="1196242"/>
            <a:ext cx="6633023" cy="2255716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03821C-6056-4BEF-94E8-109E14AE93E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>
              <a:spcBef>
                <a:spcPts val="150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2400" b="1" dirty="0">
                <a:solidFill>
                  <a:srgbClr val="000099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HTML for the list group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&lt;ul </a:t>
            </a:r>
            <a:r>
              <a:rPr lang="en-US" sz="16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class="list-group"</a:t>
            </a: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highlight>
                  <a:srgbClr val="FFFFFF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&lt;li </a:t>
            </a:r>
            <a:r>
              <a:rPr lang="en-US" sz="16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class="list-group-item"</a:t>
            </a:r>
            <a:r>
              <a:rPr lang="en-US" sz="1600" b="1" dirty="0">
                <a:highlight>
                  <a:srgbClr val="FFFFFF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&gt;Guitars&lt;/li&gt;</a:t>
            </a:r>
            <a:endParaRPr lang="en-US" sz="1600" b="1" dirty="0"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highlight>
                  <a:srgbClr val="FFFFFF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&lt;li </a:t>
            </a:r>
            <a:r>
              <a:rPr lang="en-US" sz="16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class="list-group-item"</a:t>
            </a:r>
            <a:r>
              <a:rPr lang="en-US" sz="1600" b="1" dirty="0">
                <a:highlight>
                  <a:srgbClr val="FFFFFF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&gt;Basses&lt;/li&gt;</a:t>
            </a:r>
            <a:endParaRPr lang="en-US" sz="1600" b="1" dirty="0"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highlight>
                  <a:srgbClr val="FFFFFF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&lt;li </a:t>
            </a:r>
            <a:r>
              <a:rPr lang="en-US" sz="16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class="list-group-item"</a:t>
            </a:r>
            <a:r>
              <a:rPr lang="en-US" sz="1600" b="1" dirty="0">
                <a:highlight>
                  <a:srgbClr val="FFFFFF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&gt;Drums&lt;/li&gt;</a:t>
            </a:r>
            <a:endParaRPr lang="en-US" sz="1600" b="1" dirty="0"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&lt;/ul&gt;</a:t>
            </a:r>
          </a:p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E3FA90-2085-46DF-9E00-A686254A82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ASP.NET Core MVC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819DA1-7808-4677-9BAD-93622A883A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2020, Mike Murach &amp; Associates, Inc.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6274D8-499B-4060-B934-AA030F70AA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solidFill>
                  <a:schemeClr val="bg1"/>
                </a:solidFill>
                <a:latin typeface="Arial Narrow" pitchFamily="34" charset="0"/>
              </a:rPr>
              <a:t>C3, Slide </a:t>
            </a:r>
            <a:fld id="{5ECE9829-65B2-40C6-AEFF-7C648FF56A9C}" type="slidenum">
              <a:rPr lang="en-US" sz="900" smtClean="0">
                <a:solidFill>
                  <a:schemeClr val="bg1"/>
                </a:solidFill>
                <a:latin typeface="Arial Narrow" pitchFamily="34" charset="0"/>
              </a:rPr>
              <a:pPr algn="r">
                <a:defRPr/>
              </a:pPr>
              <a:t>25</a:t>
            </a:fld>
            <a:endParaRPr lang="en-US" sz="900" dirty="0">
              <a:solidFill>
                <a:schemeClr val="bg1"/>
              </a:solidFill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14919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B47A0F-E89D-4FEA-978A-63C03B291E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r>
              <a:rPr lang="en-US" dirty="0"/>
              <a:t>Another basic list group with an active item</a:t>
            </a:r>
          </a:p>
        </p:txBody>
      </p:sp>
      <p:pic>
        <p:nvPicPr>
          <p:cNvPr id="8" name="Content Placeholder 7" descr="Refer to page 115 in textbook ">
            <a:extLst>
              <a:ext uri="{FF2B5EF4-FFF2-40B4-BE49-F238E27FC236}">
                <a16:creationId xmlns:a16="http://schemas.microsoft.com/office/drawing/2014/main" id="{8E5A7A32-8C26-4405-B87B-9740AF49BAC6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284450" y="1143000"/>
            <a:ext cx="6498899" cy="2103302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10CF0F-99E9-4FFA-ACA1-3F2C6E64F4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8200" y="3581400"/>
            <a:ext cx="7391400" cy="2209799"/>
          </a:xfrm>
        </p:spPr>
        <p:txBody>
          <a:bodyPr/>
          <a:lstStyle/>
          <a:p>
            <a:pPr>
              <a:spcBef>
                <a:spcPts val="150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2400" b="1" dirty="0">
                <a:solidFill>
                  <a:srgbClr val="000099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HTML for the list group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&lt;div </a:t>
            </a:r>
            <a:r>
              <a:rPr lang="en-US" sz="16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class="list-group"</a:t>
            </a: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&lt;a </a:t>
            </a:r>
            <a:r>
              <a:rPr lang="en-US" sz="16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href</a:t>
            </a: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="/guitars" </a:t>
            </a:r>
            <a:r>
              <a:rPr lang="en-US" sz="16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class="list-group-item active"</a:t>
            </a: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Guitars&lt;/a&gt;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&lt;a </a:t>
            </a:r>
            <a:r>
              <a:rPr lang="en-US" sz="16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href</a:t>
            </a: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="/basses" </a:t>
            </a:r>
            <a:r>
              <a:rPr lang="en-US" sz="16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class="list-group-item"</a:t>
            </a: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&gt;Basses&lt;/a&gt;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&lt;a </a:t>
            </a:r>
            <a:r>
              <a:rPr lang="en-US" sz="16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href</a:t>
            </a: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="/drums" </a:t>
            </a:r>
            <a:r>
              <a:rPr lang="en-US" sz="16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class="list-group-item"</a:t>
            </a: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&gt;Drums&lt;/a&gt;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&lt;/div&gt;</a:t>
            </a:r>
          </a:p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DCA40F-B444-4ADB-B1E3-A20E871C58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ASP.NET Core MVC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4C4E58-3DF0-4EAC-93E7-EA0F818792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2020, Mike Murach &amp; Associates, Inc.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607622-AB3A-4E70-953F-C8EE3D19B4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solidFill>
                  <a:schemeClr val="bg1"/>
                </a:solidFill>
                <a:latin typeface="Arial Narrow" pitchFamily="34" charset="0"/>
              </a:rPr>
              <a:t>C3, Slide </a:t>
            </a:r>
            <a:fld id="{5ECE9829-65B2-40C6-AEFF-7C648FF56A9C}" type="slidenum">
              <a:rPr lang="en-US" sz="900" smtClean="0">
                <a:solidFill>
                  <a:schemeClr val="bg1"/>
                </a:solidFill>
                <a:latin typeface="Arial Narrow" pitchFamily="34" charset="0"/>
              </a:rPr>
              <a:pPr algn="r">
                <a:defRPr/>
              </a:pPr>
              <a:t>26</a:t>
            </a:fld>
            <a:endParaRPr lang="en-US" sz="900" dirty="0">
              <a:solidFill>
                <a:schemeClr val="bg1"/>
              </a:solidFill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52659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074193-5BD1-4828-B2D3-BB6317D6D4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ASP.NET Core MVC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E9248F-00F8-4F47-8453-01C8F50E5E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2020, Mike Murach &amp; Associates, Inc.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658555-A4B6-4896-BACF-3FD48AAF02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C3,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27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68BE36A-BCCF-4D52-820F-28D9266DC9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783" y="1699971"/>
            <a:ext cx="8840434" cy="3458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7157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52A21-BD31-4934-B342-2FA40DAC1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r>
              <a:rPr lang="en-US" dirty="0"/>
              <a:t>A dismissible alert with a link</a:t>
            </a:r>
          </a:p>
        </p:txBody>
      </p:sp>
      <p:pic>
        <p:nvPicPr>
          <p:cNvPr id="8" name="Content Placeholder 7" descr="Refer to page 117 in textbook ">
            <a:extLst>
              <a:ext uri="{FF2B5EF4-FFF2-40B4-BE49-F238E27FC236}">
                <a16:creationId xmlns:a16="http://schemas.microsoft.com/office/drawing/2014/main" id="{25C837EA-7364-4B4C-88D3-EA41AB109841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330174" y="1121589"/>
            <a:ext cx="6407451" cy="859611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D2E446-5E59-4A61-8066-9D90B86C140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8200" y="2209801"/>
            <a:ext cx="7391400" cy="2209799"/>
          </a:xfrm>
        </p:spPr>
        <p:txBody>
          <a:bodyPr/>
          <a:lstStyle/>
          <a:p>
            <a:pPr>
              <a:spcBef>
                <a:spcPts val="150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2400" b="1" dirty="0">
                <a:solidFill>
                  <a:srgbClr val="000099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HTML for the alert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&lt;div </a:t>
            </a:r>
            <a:r>
              <a:rPr lang="en-US" sz="16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class="alert alert-success alert-dismissible"</a:t>
            </a: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&lt;button </a:t>
            </a:r>
            <a:r>
              <a:rPr lang="en-US" sz="16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class="close"</a:t>
            </a: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data-dismiss="alert"</a:t>
            </a: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6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&amp;times;</a:t>
            </a:r>
            <a:endParaRPr lang="en-US" sz="1600" b="1" dirty="0"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&lt;/button&gt;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Success! &lt;a </a:t>
            </a:r>
            <a:r>
              <a:rPr lang="en-US" sz="16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href</a:t>
            </a: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="#" </a:t>
            </a:r>
            <a:r>
              <a:rPr lang="en-US" sz="16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class="alert-link"</a:t>
            </a: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Learn more&lt;/a&gt;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&lt;/div&gt;</a:t>
            </a:r>
          </a:p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882FC7-D138-419D-B75D-B0C7CFF598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ASP.NET Core MVC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214F0C-B039-4A87-9070-2619D33906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2020, Mike Murach &amp; Associates, Inc.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83D3ED-C1D2-4078-B9DE-8654264890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solidFill>
                  <a:schemeClr val="bg1"/>
                </a:solidFill>
                <a:latin typeface="Arial Narrow" pitchFamily="34" charset="0"/>
              </a:rPr>
              <a:t>C3, Slide </a:t>
            </a:r>
            <a:fld id="{5ECE9829-65B2-40C6-AEFF-7C648FF56A9C}" type="slidenum">
              <a:rPr lang="en-US" sz="900" smtClean="0">
                <a:solidFill>
                  <a:schemeClr val="bg1"/>
                </a:solidFill>
                <a:latin typeface="Arial Narrow" pitchFamily="34" charset="0"/>
              </a:rPr>
              <a:pPr algn="r">
                <a:defRPr/>
              </a:pPr>
              <a:t>28</a:t>
            </a:fld>
            <a:endParaRPr lang="en-US" sz="900" dirty="0">
              <a:solidFill>
                <a:schemeClr val="bg1"/>
              </a:solidFill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82230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6A0797-C847-4D93-93C8-ABC23D881F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ASP.NET Core MVC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F8AD9F-E1C3-4BC7-859E-BB37B72528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2020, Mike Murach &amp; Associates, Inc.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99B9E2-9079-4F7F-A0B4-470024DC63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C3,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29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354DEFC-90D7-4B61-94A7-8EE3811413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2601" y="1981200"/>
            <a:ext cx="6258798" cy="2105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2890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37491-CDB9-4DD2-8C3C-6533B2C16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r>
              <a:rPr lang="en-US" dirty="0"/>
              <a:t>A Razor layout that enables client-side libraries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5D04FE-274E-4E66-818C-7ACAC405C91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spcBef>
                <a:spcPts val="0"/>
              </a:spcBef>
              <a:spcAft>
                <a:spcPts val="0"/>
              </a:spcAft>
              <a:tabLst>
                <a:tab pos="65151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&lt;!DOCTYPE html&gt;</a:t>
            </a:r>
          </a:p>
          <a:p>
            <a:pPr>
              <a:spcBef>
                <a:spcPts val="0"/>
              </a:spcBef>
              <a:spcAft>
                <a:spcPts val="0"/>
              </a:spcAft>
              <a:tabLst>
                <a:tab pos="65151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&lt;html&gt;</a:t>
            </a:r>
          </a:p>
          <a:p>
            <a:pPr>
              <a:spcBef>
                <a:spcPts val="0"/>
              </a:spcBef>
              <a:spcAft>
                <a:spcPts val="0"/>
              </a:spcAft>
              <a:tabLst>
                <a:tab pos="65151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&lt;head&gt;</a:t>
            </a:r>
          </a:p>
          <a:p>
            <a:pPr>
              <a:spcBef>
                <a:spcPts val="0"/>
              </a:spcBef>
              <a:spcAft>
                <a:spcPts val="0"/>
              </a:spcAft>
              <a:tabLst>
                <a:tab pos="65151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&lt;meta name="viewport" content="width=device-width" /&gt;</a:t>
            </a:r>
          </a:p>
          <a:p>
            <a:pPr>
              <a:spcBef>
                <a:spcPts val="0"/>
              </a:spcBef>
              <a:spcAft>
                <a:spcPts val="0"/>
              </a:spcAft>
              <a:tabLst>
                <a:tab pos="65151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&lt;title&gt;@</a:t>
            </a:r>
            <a:r>
              <a:rPr lang="en-US" sz="14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ViewData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["Title"]&lt;/title&gt;</a:t>
            </a:r>
          </a:p>
          <a:p>
            <a:pPr>
              <a:spcBef>
                <a:spcPts val="0"/>
              </a:spcBef>
              <a:spcAft>
                <a:spcPts val="0"/>
              </a:spcAft>
              <a:tabLst>
                <a:tab pos="65151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&lt;link </a:t>
            </a:r>
            <a:r>
              <a:rPr lang="en-US" sz="1400" b="1" dirty="0" err="1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rel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="stylesheet"</a:t>
            </a:r>
            <a:endParaRPr lang="en-US" sz="1400" b="1" dirty="0"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  <a:tabLst>
                <a:tab pos="65151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</a:t>
            </a:r>
            <a:r>
              <a:rPr lang="en-US" sz="1400" b="1" dirty="0" err="1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href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="~/lib/bootstrap/</a:t>
            </a:r>
            <a:r>
              <a:rPr lang="en-US" sz="1400" b="1" dirty="0" err="1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css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/bootstrap.min.css" /&gt;</a:t>
            </a:r>
            <a:endParaRPr lang="en-US" sz="1400" b="1" dirty="0"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  <a:tabLst>
                <a:tab pos="65151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&lt;link </a:t>
            </a:r>
            <a:r>
              <a:rPr lang="en-US" sz="14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rel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="stylesheet" </a:t>
            </a:r>
            <a:r>
              <a:rPr lang="en-US" sz="14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href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="~/</a:t>
            </a:r>
            <a:r>
              <a:rPr lang="en-US" sz="14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css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/custom.css" /&gt;</a:t>
            </a:r>
          </a:p>
          <a:p>
            <a:pPr>
              <a:spcBef>
                <a:spcPts val="0"/>
              </a:spcBef>
              <a:spcAft>
                <a:spcPts val="0"/>
              </a:spcAft>
              <a:tabLst>
                <a:tab pos="65151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pPr>
              <a:spcBef>
                <a:spcPts val="0"/>
              </a:spcBef>
              <a:spcAft>
                <a:spcPts val="0"/>
              </a:spcAft>
              <a:tabLst>
                <a:tab pos="65151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&lt;script </a:t>
            </a:r>
            <a:r>
              <a:rPr lang="en-US" sz="1400" b="1" dirty="0" err="1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src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="~/lib/</a:t>
            </a:r>
            <a:r>
              <a:rPr lang="en-US" sz="1400" b="1" dirty="0" err="1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jquery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/jquery.min.js"&gt;&lt;/script&gt;</a:t>
            </a:r>
            <a:endParaRPr lang="en-US" sz="1400" b="1" dirty="0"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  <a:tabLst>
                <a:tab pos="65151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&lt;script </a:t>
            </a:r>
            <a:r>
              <a:rPr lang="en-US" sz="1400" b="1" dirty="0" err="1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src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="~/lib/popper.js/popper.min.js"&gt;&lt;/script&gt;</a:t>
            </a:r>
            <a:endParaRPr lang="en-US" sz="1400" b="1" dirty="0"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  <a:tabLst>
                <a:tab pos="65151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&lt;script </a:t>
            </a:r>
            <a:r>
              <a:rPr lang="en-US" sz="1400" b="1" dirty="0" err="1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src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="~/lib/bootstrap/</a:t>
            </a:r>
            <a:r>
              <a:rPr lang="en-US" sz="1400" b="1" dirty="0" err="1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js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/bootstrap.min.js"&gt;&lt;/script&gt;</a:t>
            </a:r>
            <a:endParaRPr lang="en-US" sz="1400" b="1" dirty="0"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  <a:tabLst>
                <a:tab pos="65151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pPr>
              <a:spcBef>
                <a:spcPts val="0"/>
              </a:spcBef>
              <a:spcAft>
                <a:spcPts val="0"/>
              </a:spcAft>
              <a:tabLst>
                <a:tab pos="65151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&lt;script </a:t>
            </a:r>
            <a:r>
              <a:rPr lang="en-US" sz="14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src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="~/lib/</a:t>
            </a:r>
            <a:r>
              <a:rPr lang="en-US" sz="14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jquery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-validate/</a:t>
            </a:r>
          </a:p>
          <a:p>
            <a:pPr>
              <a:spcBef>
                <a:spcPts val="0"/>
              </a:spcBef>
              <a:spcAft>
                <a:spcPts val="0"/>
              </a:spcAft>
              <a:tabLst>
                <a:tab pos="65151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       jquery.validate.min.js"&gt;&lt;/script&gt;</a:t>
            </a:r>
          </a:p>
          <a:p>
            <a:pPr>
              <a:spcBef>
                <a:spcPts val="0"/>
              </a:spcBef>
              <a:spcAft>
                <a:spcPts val="0"/>
              </a:spcAft>
              <a:tabLst>
                <a:tab pos="65151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&lt;script </a:t>
            </a:r>
            <a:r>
              <a:rPr lang="en-US" sz="14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src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="~/lib/</a:t>
            </a:r>
            <a:r>
              <a:rPr lang="en-US" sz="14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jquery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-validation-unobtrusive/</a:t>
            </a:r>
          </a:p>
          <a:p>
            <a:pPr>
              <a:spcBef>
                <a:spcPts val="0"/>
              </a:spcBef>
              <a:spcAft>
                <a:spcPts val="0"/>
              </a:spcAft>
              <a:tabLst>
                <a:tab pos="65151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      jquery.validate.unobtrusive.min.js"&gt;&lt;/script&gt;</a:t>
            </a:r>
          </a:p>
          <a:p>
            <a:pPr>
              <a:spcBef>
                <a:spcPts val="0"/>
              </a:spcBef>
              <a:spcAft>
                <a:spcPts val="0"/>
              </a:spcAft>
              <a:tabLst>
                <a:tab pos="65151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&lt;/head&gt;</a:t>
            </a:r>
          </a:p>
          <a:p>
            <a:pPr>
              <a:spcBef>
                <a:spcPts val="0"/>
              </a:spcBef>
              <a:spcAft>
                <a:spcPts val="0"/>
              </a:spcAft>
              <a:tabLst>
                <a:tab pos="65151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&lt;body&gt;</a:t>
            </a:r>
          </a:p>
          <a:p>
            <a:pPr>
              <a:spcBef>
                <a:spcPts val="0"/>
              </a:spcBef>
              <a:spcAft>
                <a:spcPts val="0"/>
              </a:spcAft>
              <a:tabLst>
                <a:tab pos="65151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@</a:t>
            </a:r>
            <a:r>
              <a:rPr lang="en-US" sz="14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RenderBody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</a:t>
            </a:r>
          </a:p>
          <a:p>
            <a:pPr>
              <a:spcBef>
                <a:spcPts val="0"/>
              </a:spcBef>
              <a:spcAft>
                <a:spcPts val="0"/>
              </a:spcAft>
              <a:tabLst>
                <a:tab pos="65151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&lt;/body&gt;</a:t>
            </a:r>
          </a:p>
          <a:p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&lt;/html&gt;</a:t>
            </a: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329D08-C0F2-4089-9FD0-0029E95E65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ASP.NET Core MVC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5861DD-9C49-4CC5-A86F-5768C0E1A2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2020, Mike Murach &amp; Associates, Inc.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C780D7-D564-496E-AA08-8A52C4DDFF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C3,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3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35712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DF8463-E7AD-44A3-82B7-3382648A9A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r>
              <a:rPr lang="en-US" dirty="0"/>
              <a:t>A breadcrumb with three segments</a:t>
            </a:r>
          </a:p>
        </p:txBody>
      </p:sp>
      <p:pic>
        <p:nvPicPr>
          <p:cNvPr id="8" name="Content Placeholder 7" descr="Refer to page 117 in textbook ">
            <a:extLst>
              <a:ext uri="{FF2B5EF4-FFF2-40B4-BE49-F238E27FC236}">
                <a16:creationId xmlns:a16="http://schemas.microsoft.com/office/drawing/2014/main" id="{87F43336-466D-490B-8613-3C6B8AE27F22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281402" y="1164265"/>
            <a:ext cx="6504996" cy="816935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26B79D-7F2E-4F60-A199-69130CA4B24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8200" y="2209800"/>
            <a:ext cx="7391400" cy="2209799"/>
          </a:xfrm>
        </p:spPr>
        <p:txBody>
          <a:bodyPr/>
          <a:lstStyle/>
          <a:p>
            <a:pPr>
              <a:spcBef>
                <a:spcPts val="150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2400" b="1" dirty="0">
                <a:solidFill>
                  <a:srgbClr val="000099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HTML for the breadcrumb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&lt;nav aria-label="breadcrumb"&gt;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</a:t>
            </a:r>
            <a:r>
              <a:rPr lang="en-US" sz="16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ol</a:t>
            </a: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class="breadcrumb"</a:t>
            </a: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&lt;li </a:t>
            </a:r>
            <a:r>
              <a:rPr lang="en-US" sz="16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class="breadcrumb-item"</a:t>
            </a: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&lt;a </a:t>
            </a:r>
            <a:r>
              <a:rPr lang="en-US" sz="16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href</a:t>
            </a: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="/"&gt;Home&lt;/a&gt;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&lt;/li&gt;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&lt;li </a:t>
            </a:r>
            <a:r>
              <a:rPr lang="en-US" sz="16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class="breadcrumb-item"</a:t>
            </a: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&lt;a </a:t>
            </a:r>
            <a:r>
              <a:rPr lang="en-US" sz="16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href</a:t>
            </a: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="/Products"&gt;Products&lt;/a&gt;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&lt;/li&gt;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&lt;li </a:t>
            </a:r>
            <a:r>
              <a:rPr lang="en-US" sz="16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class="breadcrumb-item active"</a:t>
            </a:r>
            <a:endParaRPr lang="en-US" sz="1600" b="1" dirty="0"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aria-current="page"&gt;Guitars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&lt;/li&gt;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&lt;/</a:t>
            </a:r>
            <a:r>
              <a:rPr lang="en-US" sz="16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ol</a:t>
            </a: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&lt;/nav&gt;</a:t>
            </a:r>
          </a:p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755FE2-74A4-421D-BAAB-E366E7E6BA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ASP.NET Core MVC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197A26-DF29-486F-8B16-94DA2B18D1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2020, Mike Murach &amp; Associates, Inc.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75BD5A-F732-4552-884D-D41793AE6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solidFill>
                  <a:schemeClr val="bg1"/>
                </a:solidFill>
                <a:latin typeface="Arial Narrow" pitchFamily="34" charset="0"/>
              </a:rPr>
              <a:t>C3, Slide </a:t>
            </a:r>
            <a:fld id="{5ECE9829-65B2-40C6-AEFF-7C648FF56A9C}" type="slidenum">
              <a:rPr lang="en-US" sz="900" smtClean="0">
                <a:solidFill>
                  <a:schemeClr val="bg1"/>
                </a:solidFill>
                <a:latin typeface="Arial Narrow" pitchFamily="34" charset="0"/>
              </a:rPr>
              <a:pPr algn="r">
                <a:defRPr/>
              </a:pPr>
              <a:t>30</a:t>
            </a:fld>
            <a:endParaRPr lang="en-US" sz="900" dirty="0">
              <a:solidFill>
                <a:schemeClr val="bg1"/>
              </a:solidFill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91239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2CB5FA-E35A-4011-95E0-4CE182F6CF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r>
              <a:rPr lang="en-US" dirty="0"/>
              <a:t>Common CSS classes for creating </a:t>
            </a:r>
            <a:r>
              <a:rPr lang="en-US" dirty="0" err="1"/>
              <a:t>navs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A13BEE-E481-448C-AF92-ABEE96484A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ASP.NET Core MVC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E8B46C-0D8D-43B3-9E64-E96EFCEDCF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2020, Mike Murach &amp; Associates, Inc.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B027F9-617E-4874-B390-6B147B5CE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C3,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31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2C9D14D-BB65-41E0-924D-E3BEC89D52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468" y="2276314"/>
            <a:ext cx="7983064" cy="2305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5212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71486-E1AD-4DA4-B65D-8D25B0D8C1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r>
              <a:rPr lang="en-US" dirty="0"/>
              <a:t>Nav links styled as tabs</a:t>
            </a:r>
          </a:p>
        </p:txBody>
      </p:sp>
      <p:pic>
        <p:nvPicPr>
          <p:cNvPr id="8" name="Content Placeholder 7" descr="Refer to page 119 in textbook ">
            <a:extLst>
              <a:ext uri="{FF2B5EF4-FFF2-40B4-BE49-F238E27FC236}">
                <a16:creationId xmlns:a16="http://schemas.microsoft.com/office/drawing/2014/main" id="{E0E8054E-84F8-43F5-A365-EADFD7CCB140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206716" y="1143000"/>
            <a:ext cx="6730567" cy="597460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2609DF-2C5F-4249-B824-2A65E01E884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8200" y="1981200"/>
            <a:ext cx="7543800" cy="2209799"/>
          </a:xfrm>
        </p:spPr>
        <p:txBody>
          <a:bodyPr/>
          <a:lstStyle/>
          <a:p>
            <a:pPr>
              <a:spcBef>
                <a:spcPts val="150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2400" b="1" dirty="0">
                <a:solidFill>
                  <a:srgbClr val="000099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HTML for the nav links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&lt;nav </a:t>
            </a:r>
            <a:r>
              <a:rPr lang="en-US" sz="16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class="nav nav-tabs"</a:t>
            </a: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&lt;a </a:t>
            </a:r>
            <a:r>
              <a:rPr lang="en-US" sz="16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class="nav-item nav-link active"</a:t>
            </a: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href</a:t>
            </a: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="/"&gt;Home&lt;/a&gt;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&lt;a </a:t>
            </a:r>
            <a:r>
              <a:rPr lang="en-US" sz="16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class="nav-item nav-link"</a:t>
            </a: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href</a:t>
            </a: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="/products"&gt;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Products&lt;/a&gt;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&lt;a </a:t>
            </a:r>
            <a:r>
              <a:rPr lang="en-US" sz="16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class="nav-item nav-link"</a:t>
            </a: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href</a:t>
            </a: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="/cart"&gt;Cart&lt;/a&gt;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&lt;/nav&gt;</a:t>
            </a:r>
          </a:p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7C1437-3349-4831-91CF-8C80488F0C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ASP.NET Core MVC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29E2AD-D0ED-4157-87ED-742924864B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2020, Mike Murach &amp; Associates, Inc.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723B34-84C6-4C2A-B3ED-2933974B4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solidFill>
                  <a:schemeClr val="bg1"/>
                </a:solidFill>
                <a:latin typeface="Arial Narrow" pitchFamily="34" charset="0"/>
              </a:rPr>
              <a:t>C3, Slide </a:t>
            </a:r>
            <a:fld id="{5ECE9829-65B2-40C6-AEFF-7C648FF56A9C}" type="slidenum">
              <a:rPr lang="en-US" sz="900" smtClean="0">
                <a:solidFill>
                  <a:schemeClr val="bg1"/>
                </a:solidFill>
                <a:latin typeface="Arial Narrow" pitchFamily="34" charset="0"/>
              </a:rPr>
              <a:pPr algn="r">
                <a:defRPr/>
              </a:pPr>
              <a:t>32</a:t>
            </a:fld>
            <a:endParaRPr lang="en-US" sz="900" dirty="0">
              <a:solidFill>
                <a:schemeClr val="bg1"/>
              </a:solidFill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29441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22489F-4FBC-44CC-B81E-EA2C25BAC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r>
              <a:rPr lang="en-US" dirty="0"/>
              <a:t>The same nav links styled as pills</a:t>
            </a:r>
          </a:p>
        </p:txBody>
      </p:sp>
      <p:pic>
        <p:nvPicPr>
          <p:cNvPr id="8" name="Content Placeholder 7" descr="Refer to page 119 in textbook ">
            <a:extLst>
              <a:ext uri="{FF2B5EF4-FFF2-40B4-BE49-F238E27FC236}">
                <a16:creationId xmlns:a16="http://schemas.microsoft.com/office/drawing/2014/main" id="{99627DB3-B347-4F18-ABA4-D4F683393059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246344" y="1143000"/>
            <a:ext cx="6651312" cy="573074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DED3EA-CF0B-42F9-9C9F-CE57B8EC815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8200" y="1981200"/>
            <a:ext cx="7543800" cy="2209799"/>
          </a:xfrm>
        </p:spPr>
        <p:txBody>
          <a:bodyPr/>
          <a:lstStyle/>
          <a:p>
            <a:pPr>
              <a:spcBef>
                <a:spcPts val="150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2400" b="1" dirty="0">
                <a:solidFill>
                  <a:srgbClr val="000099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HTML for the nav links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&lt;nav </a:t>
            </a:r>
            <a:r>
              <a:rPr lang="en-US" sz="16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class="nav nav-pills"</a:t>
            </a: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&lt;a </a:t>
            </a:r>
            <a:r>
              <a:rPr lang="en-US" sz="16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class="nav-item nav-link active"</a:t>
            </a: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href</a:t>
            </a: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="/"&gt;Home&lt;/a&gt;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&lt;a </a:t>
            </a:r>
            <a:r>
              <a:rPr lang="en-US" sz="16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class="nav-item nav-link"</a:t>
            </a: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href</a:t>
            </a: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="/products"&gt;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Products&lt;/a&gt;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&lt;a </a:t>
            </a:r>
            <a:r>
              <a:rPr lang="en-US" sz="16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class="nav-item nav-link"</a:t>
            </a: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href</a:t>
            </a: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="/cart"&gt;Cart&lt;/a&gt;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&lt;/nav&gt;</a:t>
            </a:r>
          </a:p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9CCE9D-6009-4EC3-827B-651247237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ASP.NET Core MVC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9523AE-14D3-4CEC-904F-ADC5C1538A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2020, Mike Murach &amp; Associates, Inc.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8AD0B3-B3EE-419F-849F-E1E3AB7A6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solidFill>
                  <a:schemeClr val="bg1"/>
                </a:solidFill>
                <a:latin typeface="Arial Narrow" pitchFamily="34" charset="0"/>
              </a:rPr>
              <a:t>C3, Slide </a:t>
            </a:r>
            <a:fld id="{5ECE9829-65B2-40C6-AEFF-7C648FF56A9C}" type="slidenum">
              <a:rPr lang="en-US" sz="900" smtClean="0">
                <a:solidFill>
                  <a:schemeClr val="bg1"/>
                </a:solidFill>
                <a:latin typeface="Arial Narrow" pitchFamily="34" charset="0"/>
              </a:rPr>
              <a:pPr algn="r">
                <a:defRPr/>
              </a:pPr>
              <a:t>33</a:t>
            </a:fld>
            <a:endParaRPr lang="en-US" sz="900" dirty="0">
              <a:solidFill>
                <a:schemeClr val="bg1"/>
              </a:solidFill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42324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B67B13-340A-4793-9A37-2E2225972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r>
              <a:rPr lang="en-US" dirty="0"/>
              <a:t>A more verbose way of coding the same nav links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9876B2-25A6-4A94-8A25-D775BF293DE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&lt;ul </a:t>
            </a:r>
            <a:r>
              <a:rPr lang="en-US" sz="16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class="nav nav-pills"</a:t>
            </a: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&lt;li </a:t>
            </a:r>
            <a:r>
              <a:rPr lang="en-US" sz="16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class="nav-item"</a:t>
            </a: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&lt;a </a:t>
            </a:r>
            <a:r>
              <a:rPr lang="en-US" sz="16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class="nav-link active"</a:t>
            </a: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href</a:t>
            </a: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="/"&gt;Home&lt;/a&gt;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&lt;/li&gt;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&lt;li </a:t>
            </a:r>
            <a:r>
              <a:rPr lang="en-US" sz="16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class="nav-item"</a:t>
            </a: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&lt;a </a:t>
            </a:r>
            <a:r>
              <a:rPr lang="en-US" sz="16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class="nav-link"</a:t>
            </a: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href</a:t>
            </a: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="/products"&gt;Products&lt;/a&gt;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&lt;/li&gt;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&lt;li </a:t>
            </a:r>
            <a:r>
              <a:rPr lang="en-US" sz="16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class="nav-item"</a:t>
            </a: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&lt;a </a:t>
            </a:r>
            <a:r>
              <a:rPr lang="en-US" sz="16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class="nav-link"</a:t>
            </a: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href</a:t>
            </a: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="/cart"&gt;Cart&lt;/a&gt;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&lt;/li&gt;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&lt;/ul&gt;</a:t>
            </a:r>
          </a:p>
          <a:p>
            <a:endParaRPr lang="en-US" sz="16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C9378A-E2A7-40DF-82BF-E4E0D5DD6B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ASP.NET Core MVC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514CE3-5FF4-4E07-9AB6-626A0BA15B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2020, Mike Murach &amp; Associates, Inc.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C81EFB-1A52-4B89-88F4-9391E4B8C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C3,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34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1671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D9BEFF4-D689-486C-9833-D6A55DBF4A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6732"/>
            <a:ext cx="9144000" cy="459066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E59FBBD-BD5B-4A01-B391-2D9A0F0EF6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678" y="4731212"/>
            <a:ext cx="8916644" cy="2010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77490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60CC2F-1DB5-413E-A33A-15D7BA5652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r>
              <a:rPr lang="en-US" dirty="0"/>
              <a:t>A navbar expanded on a wide screen</a:t>
            </a:r>
          </a:p>
        </p:txBody>
      </p:sp>
      <p:pic>
        <p:nvPicPr>
          <p:cNvPr id="9" name="Content Placeholder 8" descr="Refer to page 121 in textbook ">
            <a:extLst>
              <a:ext uri="{FF2B5EF4-FFF2-40B4-BE49-F238E27FC236}">
                <a16:creationId xmlns:a16="http://schemas.microsoft.com/office/drawing/2014/main" id="{57009892-AA31-4EF0-BE32-89B73E8E2EDC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914400" y="1125099"/>
            <a:ext cx="7239000" cy="703701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B004A1-2FB6-486E-AA2B-308095BF2B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38200" y="1981200"/>
            <a:ext cx="7391400" cy="457200"/>
          </a:xfrm>
        </p:spPr>
        <p:txBody>
          <a:bodyPr/>
          <a:lstStyle/>
          <a:p>
            <a:r>
              <a:rPr lang="en-US" dirty="0"/>
              <a:t>A navbar expanded on a small screen</a:t>
            </a:r>
          </a:p>
        </p:txBody>
      </p:sp>
      <p:pic>
        <p:nvPicPr>
          <p:cNvPr id="10" name="Content Placeholder 9" descr="Refer to page 121 in textbook ">
            <a:extLst>
              <a:ext uri="{FF2B5EF4-FFF2-40B4-BE49-F238E27FC236}">
                <a16:creationId xmlns:a16="http://schemas.microsoft.com/office/drawing/2014/main" id="{58E1510B-B803-4148-A72E-0BCEC94FA57F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3"/>
          <a:stretch>
            <a:fillRect/>
          </a:stretch>
        </p:blipFill>
        <p:spPr>
          <a:xfrm>
            <a:off x="949568" y="2514600"/>
            <a:ext cx="4507590" cy="671898"/>
          </a:xfrm>
          <a:prstGeom prst="rect">
            <a:avLst/>
          </a:prstGeo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168C00FA-6EBF-43E2-8B92-646AD5ADD9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ASP.NET Core MVC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C56028E-9C32-4DEF-89EE-FC37608F45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2020, Mike Murach &amp; Associates, Inc.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7DAF5D7-4675-4E97-98E4-3651D17C4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solidFill>
                  <a:schemeClr val="bg1"/>
                </a:solidFill>
                <a:latin typeface="Arial Narrow" pitchFamily="34" charset="0"/>
              </a:rPr>
              <a:t>C3, Slide </a:t>
            </a:r>
            <a:fld id="{5ECE9829-65B2-40C6-AEFF-7C648FF56A9C}" type="slidenum">
              <a:rPr lang="en-US" sz="900" smtClean="0">
                <a:solidFill>
                  <a:schemeClr val="bg1"/>
                </a:solidFill>
                <a:latin typeface="Arial Narrow" pitchFamily="34" charset="0"/>
              </a:rPr>
              <a:pPr algn="r">
                <a:defRPr/>
              </a:pPr>
              <a:t>36</a:t>
            </a:fld>
            <a:endParaRPr lang="en-US" sz="900" dirty="0">
              <a:solidFill>
                <a:schemeClr val="bg1"/>
              </a:solidFill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341176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023B7F-F322-4652-88DB-48CCD331A7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r>
              <a:rPr lang="en-US" dirty="0"/>
              <a:t>The HTML for the navbar (part 1)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E78F1A-A954-4DF4-BDE2-9290D6ABDEC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066800"/>
            <a:ext cx="7543800" cy="4876800"/>
          </a:xfrm>
        </p:spPr>
        <p:txBody>
          <a:bodyPr/>
          <a:lstStyle/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&lt;nav 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class="navbar navbar-expand-md navbar-dark </a:t>
            </a:r>
            <a:r>
              <a:rPr lang="en-US" sz="1400" b="1" dirty="0" err="1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bg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-primary"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&lt;a 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class="navbar-brand"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href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="/"&gt;My Guitar Shop&lt;/a&gt;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&lt;button 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class="navbar-toggler"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type="button" 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data-toggle="collapse"</a:t>
            </a:r>
            <a:endParaRPr lang="en-US" sz="1400" b="1" dirty="0"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data-target="#</a:t>
            </a:r>
            <a:r>
              <a:rPr lang="en-US" sz="1400" b="1" dirty="0" err="1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navbarSupportedContent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aria-controls="</a:t>
            </a:r>
            <a:r>
              <a:rPr lang="en-US" sz="14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navbarSupportedContent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aria-expanded="false" 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aria-label="Toggle navigation"&gt;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&lt;span class="navbar-toggler-icon"&gt;&lt;/span&gt;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&lt;/button&gt;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&lt;nav 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class="collapse navbar-collapse"</a:t>
            </a:r>
            <a:endParaRPr lang="en-US" sz="1400" b="1" dirty="0"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id="</a:t>
            </a:r>
            <a:r>
              <a:rPr lang="en-US" sz="1400" b="1" dirty="0" err="1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navbarSupportedContent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&lt;div 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class="navbar-nav </a:t>
            </a:r>
            <a:r>
              <a:rPr lang="en-US" sz="1400" b="1" dirty="0" err="1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mr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-auto"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&lt;a class="nav-item nav-link active" </a:t>
            </a:r>
            <a:r>
              <a:rPr lang="en-US" sz="14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href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="/"&gt;Home&lt;/a&gt;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&lt;a class="nav-item nav-link"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</a:t>
            </a:r>
            <a:r>
              <a:rPr lang="en-US" sz="14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href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="/products"&gt;Products&lt;/a&gt;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&lt;a class="nav-item nav-link" </a:t>
            </a:r>
            <a:r>
              <a:rPr lang="en-US" sz="14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href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="/about"&gt;About&lt;/a&gt;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&lt;/div&gt;</a:t>
            </a:r>
          </a:p>
          <a:p>
            <a:endParaRPr lang="en-US" sz="1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D80D27-CC76-404A-AED2-A3E0D030D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ASP.NET Core MVC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544C5A-17FF-4DDE-A333-5EB244A358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2020, Mike Murach &amp; Associates, Inc.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DEEF09-B3BC-4F84-AC95-48692D42B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C3,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37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573152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2DDEED-445B-4C40-AC3B-7554EA9A91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r>
              <a:rPr lang="en-US" dirty="0"/>
              <a:t>The HTML for the navbar (part 2)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3E60C6-32D0-40AD-9132-6FFE7F10571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2065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	&lt;div 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class="navbar-nav navbar-right"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&lt;a class="nav-item nav-link" </a:t>
            </a:r>
            <a:r>
              <a:rPr lang="en-US" sz="14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href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="/cart"&gt;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&lt;span class="</a:t>
            </a:r>
            <a:r>
              <a:rPr lang="en-US" sz="14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fas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fa-shopping-cart"&gt;&lt;/span&gt;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    &amp;</a:t>
            </a:r>
            <a:r>
              <a:rPr lang="en-US" sz="14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nbsp;Cart&amp;nbsp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&lt;span class="badge badge-primary"&gt;2&lt;/span&gt;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&lt;/a&gt;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&lt;/div&gt;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&lt;/nav&gt;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&lt;/nav&gt;</a:t>
            </a:r>
            <a:endParaRPr lang="en-US" sz="1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6F3EE2-8E9D-44B8-832C-E3971D49EC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ASP.NET Core MVC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07A983-86AA-451C-B76F-0677FD6E9D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2020, Mike Murach &amp; Associates, Inc.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940538-24A0-4B52-91F1-B20479CA25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C3,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38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236573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42514-EB32-4271-A30A-07C7070D82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r>
              <a:rPr lang="en-US" dirty="0"/>
              <a:t>The HTML that displays the navbar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3BCE70-AA87-4230-9F04-596F4158042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&lt;body&gt;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&lt;nav class="navbar navbar-expand-md navbar-dark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</a:t>
            </a:r>
            <a:r>
              <a:rPr lang="en-US" sz="16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bg</a:t>
            </a: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-primary </a:t>
            </a:r>
            <a:r>
              <a:rPr lang="en-US" sz="16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fixed-top</a:t>
            </a: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&lt;!-- navbar items go here --&gt;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&lt;/nav&gt;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&lt;div class="container"&gt;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&lt;!-- container items go here --&gt;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&lt;/div&gt;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&lt;/body&gt;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495AA1-4E42-489D-B791-A49A02AE1E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ASP.NET Core MVC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901BC1-3C49-4067-B682-8DA92F6CD5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2020, Mike Murach &amp; Associates, Inc.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6E54B6-F539-461A-9F63-0F696D096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C3,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39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8" name="Content Placeholder 6" descr="Refer to page 123 in textbook ">
            <a:extLst>
              <a:ext uri="{FF2B5EF4-FFF2-40B4-BE49-F238E27FC236}">
                <a16:creationId xmlns:a16="http://schemas.microsoft.com/office/drawing/2014/main" id="{D156C730-9F6D-4A1A-B7A5-090D4B21FE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14400" y="3916511"/>
            <a:ext cx="7242676" cy="19508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102117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A1078-B69C-497B-97DD-74AB996E07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5989"/>
            <a:ext cx="7315200" cy="738664"/>
          </a:xfrm>
        </p:spPr>
        <p:txBody>
          <a:bodyPr/>
          <a:lstStyle/>
          <a:p>
            <a:r>
              <a:rPr lang="en-US" dirty="0"/>
              <a:t>An extra directory that may be included </a:t>
            </a:r>
            <a:br>
              <a:rPr lang="en-US" dirty="0"/>
            </a:br>
            <a:r>
              <a:rPr lang="en-US" dirty="0"/>
              <a:t>by the MVC template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BFCC0A-80A2-4A36-9410-6A3A8FE5C8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&lt;link </a:t>
            </a:r>
            <a:r>
              <a:rPr lang="en-US" sz="14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rel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="stylesheet"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US" sz="14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href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="~/lib/bootstrap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sz="1400" b="1" dirty="0" err="1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dist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sz="14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css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/bootstrap.min.css" /&gt;</a:t>
            </a:r>
          </a:p>
          <a:p>
            <a:endParaRPr lang="en-US" sz="1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834714-6926-402E-A83A-D2DE516975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ASP.NET Core MVC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8D15D8-74BD-43F1-BFFF-ACA12A85B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2020, Mike Murach &amp; Associates, Inc.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42ED59-76DD-45A6-8729-D1DFAC8D3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C3,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4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956202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Bootstrap</a:t>
            </a:r>
            <a:endParaRPr sz="4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13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</a:pPr>
            <a:r>
              <a:rPr lang="en-US" sz="3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By Randy Daigle</a:t>
            </a:r>
            <a:endParaRPr sz="3200" b="0" i="0" u="none" strike="noStrike" cap="none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</a:pPr>
            <a:r>
              <a:rPr lang="en-US" sz="3200" dirty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PROG2230</a:t>
            </a:r>
            <a:endParaRPr sz="3200" b="0" i="0" u="none" strike="noStrike" cap="none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</a:pPr>
            <a:r>
              <a:rPr lang="en-US" sz="3200" dirty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ACSIT</a:t>
            </a:r>
            <a:endParaRPr sz="3200" b="0" i="0" u="none" strike="noStrike" cap="none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Objectives</a:t>
            </a:r>
            <a:endParaRPr sz="4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1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Define responsive web design and describe how it supports an optimal experience on a variety of devices</a:t>
            </a:r>
            <a:endParaRPr/>
          </a:p>
          <a:p>
            <a:pPr marL="342900" marR="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Apply client-side web development frameworks to develop responsive websites and apps</a:t>
            </a:r>
            <a:endParaRPr sz="3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 is RWD?</a:t>
            </a:r>
            <a:endParaRPr sz="4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15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</a:pPr>
            <a:endParaRPr sz="3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 sz="39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 is Responsive Web Design (RWD)</a:t>
            </a:r>
            <a:endParaRPr sz="39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16"/>
          <p:cNvSpPr txBox="1">
            <a:spLocks noGrp="1"/>
          </p:cNvSpPr>
          <p:nvPr>
            <p:ph type="body" idx="1"/>
          </p:nvPr>
        </p:nvSpPr>
        <p:spPr>
          <a:xfrm>
            <a:off x="166200" y="1447800"/>
            <a:ext cx="8731200" cy="522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50"/>
              <a:buFont typeface="Arial"/>
              <a:buChar char="•"/>
            </a:pPr>
            <a:r>
              <a:rPr lang="en-US" sz="29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RWD allows developers to create a website that can change its layout dynamically</a:t>
            </a:r>
            <a:endParaRPr/>
          </a:p>
          <a:p>
            <a:pPr marL="342900" marR="0" lvl="0" indent="-342900" algn="l" rtl="0">
              <a:lnSpc>
                <a:spcPct val="80000"/>
              </a:lnSpc>
              <a:spcBef>
                <a:spcPts val="590"/>
              </a:spcBef>
              <a:spcAft>
                <a:spcPts val="0"/>
              </a:spcAft>
              <a:buClr>
                <a:schemeClr val="dk1"/>
              </a:buClr>
              <a:buSzPts val="2950"/>
              <a:buFont typeface="Arial"/>
              <a:buChar char="•"/>
            </a:pPr>
            <a:r>
              <a:rPr lang="en-US" sz="29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Developers can therefore create a single design that works on multiple devices: mobile phones, tablets, PCs, etc…</a:t>
            </a:r>
            <a:endParaRPr sz="29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lnSpc>
                <a:spcPct val="80000"/>
              </a:lnSpc>
              <a:spcBef>
                <a:spcPts val="590"/>
              </a:spcBef>
              <a:spcAft>
                <a:spcPts val="0"/>
              </a:spcAft>
              <a:buClr>
                <a:schemeClr val="dk1"/>
              </a:buClr>
              <a:buSzPts val="2950"/>
              <a:buFont typeface="Arial"/>
              <a:buChar char="•"/>
            </a:pPr>
            <a:r>
              <a:rPr lang="en-US" sz="29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That is, apps/sites designed responsively are generally fluid designs – that is:</a:t>
            </a:r>
            <a:endParaRPr/>
          </a:p>
          <a:p>
            <a:pPr marL="742950" marR="0" lvl="1" indent="-285750" algn="l" rtl="0">
              <a:lnSpc>
                <a:spcPct val="80000"/>
              </a:lnSpc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–"/>
            </a:pPr>
            <a:r>
              <a:rPr lang="en-US"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They readjust themselves according to the size of the screen they are viewed in, and</a:t>
            </a:r>
            <a:endParaRPr/>
          </a:p>
          <a:p>
            <a:pPr marL="742950" marR="0" lvl="1" indent="-285750" algn="l" rtl="0">
              <a:lnSpc>
                <a:spcPct val="80000"/>
              </a:lnSpc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–"/>
            </a:pPr>
            <a:r>
              <a:rPr lang="en-US"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Are also compatible with the touch interfaces of phones &amp; tablets</a:t>
            </a:r>
            <a:endParaRPr sz="2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 instance…</a:t>
            </a:r>
            <a:endParaRPr sz="4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p1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Using a sequence of images from the book “</a:t>
            </a:r>
            <a:r>
              <a:rPr lang="en-US" sz="3200" b="0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Jump Start Bootstrap</a:t>
            </a:r>
            <a:r>
              <a:rPr lang="en-US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” by Syed Fazle Rahma we can best illustrate the point</a:t>
            </a:r>
            <a:endParaRPr/>
          </a:p>
          <a:p>
            <a:pPr marL="342900" marR="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Suppose you had a blog-based web site/app that looked as follows on a PC (desktop/laptop):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4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1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1397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7" name="Google Shape;117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3401" y="189242"/>
            <a:ext cx="8077199" cy="66687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9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Which…</a:t>
            </a:r>
            <a:endParaRPr sz="4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p19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 a tablet we might want it to look like the following…</a:t>
            </a:r>
            <a:endParaRPr sz="3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4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2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1397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0" name="Google Shape;130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300" y="609600"/>
            <a:ext cx="9029700" cy="547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And…</a:t>
            </a:r>
            <a:endParaRPr sz="4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2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 a phone we might want it at follows:</a:t>
            </a:r>
            <a:endParaRPr sz="3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4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p2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1397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3" name="Google Shape;143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86000" y="76200"/>
            <a:ext cx="4038600" cy="67549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AAE1F0-56EA-48AD-A443-F9862412027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066800"/>
            <a:ext cx="7391400" cy="914400"/>
          </a:xfrm>
        </p:spPr>
        <p:txBody>
          <a:bodyPr/>
          <a:lstStyle/>
          <a:p>
            <a:pPr>
              <a:spcBef>
                <a:spcPts val="150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2400" b="1" dirty="0">
                <a:solidFill>
                  <a:srgbClr val="000099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Valid Bootstrap class values</a:t>
            </a:r>
          </a:p>
          <a:p>
            <a:pPr>
              <a:spcBef>
                <a:spcPts val="1500"/>
              </a:spcBef>
              <a:spcAft>
                <a:spcPts val="600"/>
              </a:spcAft>
              <a:tabLst>
                <a:tab pos="1371600" algn="l"/>
              </a:tabLst>
            </a:pPr>
            <a:endParaRPr lang="en-US" sz="2400" b="1" dirty="0">
              <a:solidFill>
                <a:srgbClr val="000099"/>
              </a:solidFill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1500"/>
              </a:spcBef>
              <a:spcAft>
                <a:spcPts val="600"/>
              </a:spcAft>
              <a:tabLst>
                <a:tab pos="1371600" algn="l"/>
              </a:tabLst>
            </a:pPr>
            <a:endParaRPr lang="en-US" sz="2400" b="1" dirty="0">
              <a:solidFill>
                <a:srgbClr val="000099"/>
              </a:solidFill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6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750531-8451-4E9B-A864-BD7101BC2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ASP.NET Core MVC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4771F4-9A2A-4EEA-BD5A-114D3387FF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2020, Mike Murach &amp; Associates, Inc.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C8FB07-B827-43CE-9C0A-E30B105B9C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C3,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5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2324190-F18D-4656-AA65-0993BF54DD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599" y="1912118"/>
            <a:ext cx="8430802" cy="249589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44364CD-7BD6-483A-999B-6CDBA415C4E3}"/>
              </a:ext>
            </a:extLst>
          </p:cNvPr>
          <p:cNvSpPr txBox="1"/>
          <p:nvPr/>
        </p:nvSpPr>
        <p:spPr>
          <a:xfrm>
            <a:off x="914400" y="4425850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50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2400" b="1" dirty="0">
                <a:solidFill>
                  <a:srgbClr val="000099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Valid size values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8C32342-9209-4BAB-B08E-D999BC7540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184" y="4887515"/>
            <a:ext cx="7935432" cy="1219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75135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/>
              <a:t>Here is another...</a:t>
            </a:r>
            <a:endParaRPr sz="4400"/>
          </a:p>
        </p:txBody>
      </p:sp>
      <p:sp>
        <p:nvSpPr>
          <p:cNvPr id="149" name="Google Shape;149;p2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31800" algn="l" rtl="0">
              <a:spcBef>
                <a:spcPts val="640"/>
              </a:spcBef>
              <a:spcAft>
                <a:spcPts val="0"/>
              </a:spcAft>
              <a:buSzPts val="3200"/>
              <a:buChar char="●"/>
            </a:pPr>
            <a:r>
              <a:rPr lang="en-US" sz="3200"/>
              <a:t>Reference that illustrates some key principles of RWD:</a:t>
            </a:r>
            <a:endParaRPr sz="3200"/>
          </a:p>
          <a:p>
            <a:pPr marL="914400" lvl="1" indent="-431800" algn="l" rtl="0">
              <a:spcBef>
                <a:spcPts val="0"/>
              </a:spcBef>
              <a:spcAft>
                <a:spcPts val="0"/>
              </a:spcAft>
              <a:buSzPts val="3200"/>
              <a:buChar char="○"/>
            </a:pPr>
            <a:r>
              <a:rPr lang="en-US" sz="3200" u="sng">
                <a:solidFill>
                  <a:schemeClr val="hlink"/>
                </a:solidFill>
                <a:hlinkClick r:id="rId3"/>
              </a:rPr>
              <a:t>http://blog.froont.com/9-basic-principles-of-responsive-web-design/</a:t>
            </a:r>
            <a:r>
              <a:rPr lang="en-US" sz="3200"/>
              <a:t> </a:t>
            </a:r>
            <a:endParaRPr sz="320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4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Bootstrap: Introduction</a:t>
            </a:r>
            <a:endParaRPr sz="4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24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</a:pPr>
            <a:endParaRPr sz="3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 is Bootstrap?</a:t>
            </a:r>
            <a:endParaRPr sz="4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2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</a:t>
            </a:r>
            <a:r>
              <a:rPr lang="en-US" sz="32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http://getbootstrap.com/</a:t>
            </a:r>
            <a:r>
              <a:rPr lang="en-US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Bootstrap is:</a:t>
            </a:r>
            <a:endParaRPr/>
          </a:p>
          <a:p>
            <a:pPr marL="742950" marR="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</a:pPr>
            <a:r>
              <a:rPr lang="en-US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“The most popular front-end framework for developing responsive, mobile first projects on the web.”</a:t>
            </a:r>
            <a:endParaRPr/>
          </a:p>
          <a:p>
            <a:pPr marL="742950" marR="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</a:pPr>
            <a:r>
              <a:rPr lang="en-US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That is, Bootstrap is a client-side framework that supports RWD – i.e. the design and development of responsive web apps/sites</a:t>
            </a:r>
            <a:endParaRPr/>
          </a:p>
          <a:p>
            <a:pPr marL="342900" marR="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Created and open sourced by Twitter</a:t>
            </a:r>
            <a:endParaRPr sz="3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word of warning</a:t>
            </a:r>
            <a:endParaRPr sz="4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26"/>
          <p:cNvSpPr txBox="1">
            <a:spLocks noGrp="1"/>
          </p:cNvSpPr>
          <p:nvPr>
            <p:ph type="body" idx="1"/>
          </p:nvPr>
        </p:nvSpPr>
        <p:spPr>
          <a:xfrm>
            <a:off x="241725" y="1371600"/>
            <a:ext cx="8655600" cy="50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50"/>
              <a:buFont typeface="Arial"/>
              <a:buChar char="•"/>
            </a:pPr>
            <a:r>
              <a:rPr lang="en-US" sz="29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Yes, Bootstrap is a framework that supports RWD…</a:t>
            </a:r>
            <a:endParaRPr/>
          </a:p>
          <a:p>
            <a:pPr marL="342900" marR="0" lvl="0" indent="-342900" algn="l" rtl="0">
              <a:lnSpc>
                <a:spcPct val="90000"/>
              </a:lnSpc>
              <a:spcBef>
                <a:spcPts val="590"/>
              </a:spcBef>
              <a:spcAft>
                <a:spcPts val="0"/>
              </a:spcAft>
              <a:buClr>
                <a:schemeClr val="dk1"/>
              </a:buClr>
              <a:buSzPts val="2950"/>
              <a:buFont typeface="Arial"/>
              <a:buChar char="•"/>
            </a:pPr>
            <a:r>
              <a:rPr lang="en-US" sz="29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But be under no illusion – </a:t>
            </a:r>
            <a:r>
              <a:rPr lang="en-US" sz="2950" b="1" i="0" u="sng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RWD is extremely hard to do really well</a:t>
            </a:r>
            <a:endParaRPr/>
          </a:p>
          <a:p>
            <a:pPr marL="742950" marR="0" lvl="1" indent="-285750" algn="l" rtl="0">
              <a:lnSpc>
                <a:spcPct val="90000"/>
              </a:lnSpc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–"/>
            </a:pPr>
            <a:r>
              <a:rPr lang="en-US"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i.e. to do well enough where your web site/app looks good and functions well on any device and screen size</a:t>
            </a:r>
            <a:endParaRPr/>
          </a:p>
          <a:p>
            <a:pPr marL="342900" marR="0" lvl="0" indent="-342900" algn="l" rtl="0">
              <a:lnSpc>
                <a:spcPct val="90000"/>
              </a:lnSpc>
              <a:spcBef>
                <a:spcPts val="590"/>
              </a:spcBef>
              <a:spcAft>
                <a:spcPts val="0"/>
              </a:spcAft>
              <a:buClr>
                <a:schemeClr val="dk1"/>
              </a:buClr>
              <a:buSzPts val="2950"/>
              <a:buFont typeface="Arial"/>
              <a:buChar char="•"/>
            </a:pPr>
            <a:r>
              <a:rPr lang="en-US" sz="29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 hard that some don’t even try – rather they develop a separate site/app for different devices</a:t>
            </a:r>
            <a:endParaRPr/>
          </a:p>
          <a:p>
            <a:pPr marL="742950" marR="0" lvl="1" indent="-285750" algn="l" rtl="0">
              <a:lnSpc>
                <a:spcPct val="90000"/>
              </a:lnSpc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–"/>
            </a:pPr>
            <a:r>
              <a:rPr lang="en-US"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path is only sustainable if all the heavy lifting is done on the server – e.g. via a RESTful service</a:t>
            </a:r>
            <a:endParaRPr sz="2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Getting started</a:t>
            </a:r>
            <a:endParaRPr sz="4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p2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Let’s dive right into the HTML and CSS to get started</a:t>
            </a:r>
            <a:endParaRPr/>
          </a:p>
          <a:p>
            <a:pPr marL="342900" marR="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Here is the venerable “hello world” in Bootstrap that can hereafter serve as a starting template…</a:t>
            </a:r>
            <a:endParaRPr sz="3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“Hello world” Bootstrap</a:t>
            </a:r>
            <a:endParaRPr sz="4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p2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1397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0" name="Google Shape;180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458686"/>
            <a:ext cx="9106700" cy="53231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9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Which produces…</a:t>
            </a:r>
            <a:endParaRPr sz="4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p29"/>
          <p:cNvSpPr txBox="1">
            <a:spLocks noGrp="1"/>
          </p:cNvSpPr>
          <p:nvPr>
            <p:ph type="body" idx="1"/>
          </p:nvPr>
        </p:nvSpPr>
        <p:spPr>
          <a:xfrm>
            <a:off x="381000" y="1600200"/>
            <a:ext cx="84582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1397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1397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1397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1397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1397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1397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 b="1" i="1" u="sng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Note:</a:t>
            </a:r>
            <a:r>
              <a:rPr lang="en-US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the font of course is chosen by Bootstrap!</a:t>
            </a:r>
            <a:endParaRPr sz="3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7" name="Google Shape;187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00" y="1455821"/>
            <a:ext cx="5867400" cy="35733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r"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file structure for this template</a:t>
            </a:r>
            <a:endParaRPr sz="4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p3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1397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4" name="Google Shape;194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90800" y="1371600"/>
            <a:ext cx="3657600" cy="5345723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30"/>
          <p:cNvSpPr txBox="1"/>
          <p:nvPr/>
        </p:nvSpPr>
        <p:spPr>
          <a:xfrm>
            <a:off x="609600" y="3581400"/>
            <a:ext cx="1676400" cy="1569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Let’s explore some of these files</a:t>
            </a:r>
            <a:endParaRPr sz="2400" b="1" i="0" u="none" strike="noStrike" cap="non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footnote:</a:t>
            </a:r>
            <a:endParaRPr sz="4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p3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If you want a sense of how complicated the work is that Bootstrap (and other CSS frameworks) does behind the scenes:</a:t>
            </a:r>
            <a:endParaRPr/>
          </a:p>
          <a:p>
            <a:pPr marL="742950" marR="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</a:pPr>
            <a:r>
              <a:rPr lang="en-US" sz="28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http://www.sitepoint.com/easy-responsive-css-grid-layouts/</a:t>
            </a:r>
            <a:r>
              <a:rPr lang="en-US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2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2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Bootstrap: The Container </a:t>
            </a:r>
            <a:endParaRPr sz="4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Google Shape;207;p32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</a:pPr>
            <a:endParaRPr sz="3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239E5A-5F8F-495B-BB3E-DDB3F1B731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r>
              <a:rPr lang="en-US" dirty="0"/>
              <a:t>The HTML for a grid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67BC1-C59B-432D-AD80-43C2EC450B6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&lt;main </a:t>
            </a:r>
            <a:r>
              <a:rPr lang="en-US" sz="16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class="container"</a:t>
            </a: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&lt;div </a:t>
            </a:r>
            <a:r>
              <a:rPr lang="en-US" sz="16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class="row"</a:t>
            </a: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&lt;div </a:t>
            </a:r>
            <a:r>
              <a:rPr lang="en-US" sz="16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class="col-12"</a:t>
            </a: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&gt;Column 1&lt;/div&gt;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&lt;div </a:t>
            </a:r>
            <a:r>
              <a:rPr lang="en-US" sz="16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class="col-12"</a:t>
            </a: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&gt;Column 2&lt;/div&gt;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&lt;/div&gt;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&lt;div </a:t>
            </a:r>
            <a:r>
              <a:rPr lang="en-US" sz="16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class="row"</a:t>
            </a: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&lt;div </a:t>
            </a:r>
            <a:r>
              <a:rPr lang="en-US" sz="16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class="col-md-4"</a:t>
            </a: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&gt;Column 1&lt;/div&gt;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&lt;div </a:t>
            </a:r>
            <a:r>
              <a:rPr lang="en-US" sz="16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class="col-md-8"</a:t>
            </a: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&gt;Column 2&lt;/div&gt;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&lt;/div&gt;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&lt;div </a:t>
            </a:r>
            <a:r>
              <a:rPr lang="en-US" sz="16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class="row"</a:t>
            </a: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&lt;div </a:t>
            </a:r>
            <a:r>
              <a:rPr lang="en-US" sz="16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class="col-md-4 col-sm-6"</a:t>
            </a: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&gt;Column 1&lt;/div&gt;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&lt;div </a:t>
            </a:r>
            <a:r>
              <a:rPr lang="en-US" sz="16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class="col-md-8 col-sm-6"</a:t>
            </a: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&gt;Column 2&lt;/div&gt;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&lt;/div&gt;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&lt;/main&gt;</a:t>
            </a:r>
          </a:p>
          <a:p>
            <a:endParaRPr lang="en-US" sz="16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FE6CE6-B24D-4A37-954E-A51F637CEA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ASP.NET Core MVC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4D10B8-CE15-46DB-B1A8-333DD689BF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2020, Mike Murach &amp; Associates, Inc.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D16097-E087-465B-896D-DD97B1D18B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C3,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6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F74A68-864E-47D1-A9C7-12E6F8CEACD7}"/>
              </a:ext>
            </a:extLst>
          </p:cNvPr>
          <p:cNvSpPr txBox="1"/>
          <p:nvPr/>
        </p:nvSpPr>
        <p:spPr>
          <a:xfrm>
            <a:off x="152400" y="4617928"/>
            <a:ext cx="8839200" cy="1554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50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b="1" dirty="0">
                <a:solidFill>
                  <a:srgbClr val="000099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 element that is moved one column to the right on medium screens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&lt;div class="col-md-4 offset-md-1"&gt;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This element is offset by one column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&lt;/div&gt;</a:t>
            </a:r>
          </a:p>
        </p:txBody>
      </p:sp>
    </p:spTree>
    <p:extLst>
      <p:ext uri="{BB962C8B-B14F-4D97-AF65-F5344CB8AC3E}">
        <p14:creationId xmlns:p14="http://schemas.microsoft.com/office/powerpoint/2010/main" val="57978258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Bootstrap’s </a:t>
            </a: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top-level containers</a:t>
            </a:r>
            <a:endParaRPr sz="4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p3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50"/>
              <a:buFont typeface="Arial"/>
              <a:buChar char="•"/>
            </a:pPr>
            <a:r>
              <a:rPr lang="en-US" sz="29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Bootstrap's grid system</a:t>
            </a:r>
            <a:r>
              <a:rPr lang="en-US" sz="29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which we’ll dive into next, allows you to specify rows and columns of your layout</a:t>
            </a:r>
            <a:endParaRPr sz="29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50"/>
              <a:buFont typeface="Calibri"/>
              <a:buChar char="•"/>
            </a:pPr>
            <a:r>
              <a:rPr lang="en-US" sz="29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But these rows and columns are contained within Bootstrap’s top-level container elements</a:t>
            </a:r>
            <a:endParaRPr sz="29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50"/>
              <a:buFont typeface="Calibri"/>
              <a:buChar char="•"/>
            </a:pPr>
            <a:r>
              <a:rPr lang="en-US" sz="29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These come in 2 forms:</a:t>
            </a:r>
            <a:endParaRPr sz="29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42950" marR="0" lvl="1" indent="-29527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50"/>
              <a:buFont typeface="Calibri"/>
              <a:buChar char="–"/>
            </a:pPr>
            <a:r>
              <a:rPr lang="en-US" sz="29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Fixed width, and</a:t>
            </a:r>
            <a:endParaRPr sz="29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42950" marR="0" lvl="1" indent="-29527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50"/>
              <a:buFont typeface="Calibri"/>
              <a:buChar char="–"/>
            </a:pPr>
            <a:r>
              <a:rPr lang="en-US" sz="29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Fluid width</a:t>
            </a:r>
            <a:endParaRPr sz="29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2702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50"/>
              <a:buFont typeface="Calibri"/>
              <a:buChar char="•"/>
            </a:pPr>
            <a:r>
              <a:rPr lang="en-US" sz="29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Both have a left &amp; right padding of 15px</a:t>
            </a:r>
            <a:endParaRPr sz="29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Fixed width containers</a:t>
            </a:r>
            <a:endParaRPr sz="4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Google Shape;219;p3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8417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Char char="•"/>
            </a:pPr>
            <a:r>
              <a:rPr lang="en-US" sz="3600">
                <a:solidFill>
                  <a:srgbClr val="262626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Have different fixed widths in different sized devices, as shown in this table:</a:t>
            </a:r>
            <a:endParaRPr sz="3600">
              <a:solidFill>
                <a:srgbClr val="262626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0" name="Google Shape;220;p34" descr="bs-fixed-widths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000" y="2924500"/>
            <a:ext cx="9144000" cy="3018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fixed width example:</a:t>
            </a:r>
            <a:endParaRPr sz="4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" name="Google Shape;226;p35"/>
          <p:cNvSpPr txBox="1">
            <a:spLocks noGrp="1"/>
          </p:cNvSpPr>
          <p:nvPr>
            <p:ph type="body" idx="1"/>
          </p:nvPr>
        </p:nvSpPr>
        <p:spPr>
          <a:xfrm>
            <a:off x="66850" y="1600200"/>
            <a:ext cx="88101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15557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950"/>
              <a:buNone/>
            </a:pPr>
            <a:r>
              <a:rPr lang="en-US" sz="3000">
                <a:solidFill>
                  <a:schemeClr val="dk1"/>
                </a:solidFill>
                <a:highlight>
                  <a:srgbClr val="EFEFEF"/>
                </a:highlight>
              </a:rPr>
              <a:t>&lt;</a:t>
            </a:r>
            <a:r>
              <a:rPr lang="en-US" sz="3000" b="1">
                <a:solidFill>
                  <a:srgbClr val="000080"/>
                </a:solidFill>
                <a:highlight>
                  <a:srgbClr val="EFEFEF"/>
                </a:highlight>
              </a:rPr>
              <a:t>div </a:t>
            </a:r>
            <a:r>
              <a:rPr lang="en-US" sz="3000" b="1">
                <a:solidFill>
                  <a:srgbClr val="0000FF"/>
                </a:solidFill>
                <a:highlight>
                  <a:srgbClr val="EFEFEF"/>
                </a:highlight>
              </a:rPr>
              <a:t>class=</a:t>
            </a:r>
            <a:r>
              <a:rPr lang="en-US" sz="3000" b="1">
                <a:solidFill>
                  <a:srgbClr val="008000"/>
                </a:solidFill>
                <a:highlight>
                  <a:srgbClr val="EFEFEF"/>
                </a:highlight>
              </a:rPr>
              <a:t>"container"</a:t>
            </a:r>
            <a:r>
              <a:rPr lang="en-US" sz="3000">
                <a:solidFill>
                  <a:schemeClr val="dk1"/>
                </a:solidFill>
                <a:highlight>
                  <a:srgbClr val="EFEFEF"/>
                </a:highlight>
              </a:rPr>
              <a:t>&gt;</a:t>
            </a:r>
            <a:endParaRPr sz="3000">
              <a:solidFill>
                <a:schemeClr val="dk1"/>
              </a:solidFill>
              <a:highlight>
                <a:srgbClr val="EFEFEF"/>
              </a:highlight>
            </a:endParaRPr>
          </a:p>
          <a:p>
            <a:pPr marL="342900" marR="0" lvl="0" indent="-15557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950"/>
              <a:buNone/>
            </a:pPr>
            <a:r>
              <a:rPr lang="en-US" sz="3000">
                <a:solidFill>
                  <a:schemeClr val="dk1"/>
                </a:solidFill>
                <a:highlight>
                  <a:srgbClr val="FFFFFF"/>
                </a:highlight>
              </a:rPr>
              <a:t>   </a:t>
            </a:r>
            <a:r>
              <a:rPr lang="en-US" sz="3000">
                <a:solidFill>
                  <a:schemeClr val="dk1"/>
                </a:solidFill>
                <a:highlight>
                  <a:srgbClr val="EFEFEF"/>
                </a:highlight>
              </a:rPr>
              <a:t>&lt;</a:t>
            </a:r>
            <a:r>
              <a:rPr lang="en-US" sz="3000" b="1">
                <a:solidFill>
                  <a:srgbClr val="000080"/>
                </a:solidFill>
                <a:highlight>
                  <a:srgbClr val="EFEFEF"/>
                </a:highlight>
              </a:rPr>
              <a:t>h1</a:t>
            </a:r>
            <a:r>
              <a:rPr lang="en-US" sz="3000">
                <a:solidFill>
                  <a:schemeClr val="dk1"/>
                </a:solidFill>
                <a:highlight>
                  <a:srgbClr val="EFEFEF"/>
                </a:highlight>
              </a:rPr>
              <a:t>&gt;</a:t>
            </a:r>
            <a:r>
              <a:rPr lang="en-US" sz="3000">
                <a:solidFill>
                  <a:schemeClr val="dk1"/>
                </a:solidFill>
                <a:highlight>
                  <a:srgbClr val="FFFFFF"/>
                </a:highlight>
              </a:rPr>
              <a:t>Bootstrap Fixed Width Container</a:t>
            </a:r>
            <a:r>
              <a:rPr lang="en-US" sz="3000">
                <a:solidFill>
                  <a:schemeClr val="dk1"/>
                </a:solidFill>
                <a:highlight>
                  <a:srgbClr val="EFEFEF"/>
                </a:highlight>
              </a:rPr>
              <a:t>&lt;/</a:t>
            </a:r>
            <a:r>
              <a:rPr lang="en-US" sz="3000" b="1">
                <a:solidFill>
                  <a:srgbClr val="000080"/>
                </a:solidFill>
                <a:highlight>
                  <a:srgbClr val="EFEFEF"/>
                </a:highlight>
              </a:rPr>
              <a:t>h1</a:t>
            </a:r>
            <a:r>
              <a:rPr lang="en-US" sz="3000">
                <a:solidFill>
                  <a:schemeClr val="dk1"/>
                </a:solidFill>
                <a:highlight>
                  <a:srgbClr val="EFEFEF"/>
                </a:highlight>
              </a:rPr>
              <a:t>&gt;</a:t>
            </a:r>
            <a:endParaRPr sz="3000">
              <a:solidFill>
                <a:schemeClr val="dk1"/>
              </a:solidFill>
              <a:highlight>
                <a:srgbClr val="EFEFEF"/>
              </a:highlight>
            </a:endParaRPr>
          </a:p>
          <a:p>
            <a:pPr marL="342900" marR="0" lvl="0" indent="-15557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950"/>
              <a:buNone/>
            </a:pPr>
            <a:r>
              <a:rPr lang="en-US" sz="3000">
                <a:solidFill>
                  <a:schemeClr val="dk1"/>
                </a:solidFill>
                <a:highlight>
                  <a:srgbClr val="EFEFEF"/>
                </a:highlight>
              </a:rPr>
              <a:t>&lt;/</a:t>
            </a:r>
            <a:r>
              <a:rPr lang="en-US" sz="3000" b="1">
                <a:solidFill>
                  <a:srgbClr val="000080"/>
                </a:solidFill>
                <a:highlight>
                  <a:srgbClr val="EFEFEF"/>
                </a:highlight>
              </a:rPr>
              <a:t>div</a:t>
            </a:r>
            <a:r>
              <a:rPr lang="en-US" sz="3000">
                <a:solidFill>
                  <a:schemeClr val="dk1"/>
                </a:solidFill>
                <a:highlight>
                  <a:srgbClr val="EFEFEF"/>
                </a:highlight>
              </a:rPr>
              <a:t>&gt;</a:t>
            </a:r>
            <a:endParaRPr sz="3000">
              <a:solidFill>
                <a:schemeClr val="dk1"/>
              </a:solidFill>
              <a:highlight>
                <a:srgbClr val="EFEFEF"/>
              </a:highlight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7" name="Google Shape;227;p35" descr="fixed-width-container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578" y="3125928"/>
            <a:ext cx="7767050" cy="3657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 a fluid width example:</a:t>
            </a:r>
            <a:endParaRPr sz="4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p36"/>
          <p:cNvSpPr txBox="1">
            <a:spLocks noGrp="1"/>
          </p:cNvSpPr>
          <p:nvPr>
            <p:ph type="body" idx="1"/>
          </p:nvPr>
        </p:nvSpPr>
        <p:spPr>
          <a:xfrm>
            <a:off x="66850" y="1600200"/>
            <a:ext cx="88101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15557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>
                <a:solidFill>
                  <a:schemeClr val="dk1"/>
                </a:solidFill>
                <a:highlight>
                  <a:srgbClr val="EFEFEF"/>
                </a:highlight>
              </a:rPr>
              <a:t>&lt;</a:t>
            </a:r>
            <a:r>
              <a:rPr lang="en-US" sz="3000" b="1">
                <a:solidFill>
                  <a:srgbClr val="000080"/>
                </a:solidFill>
                <a:highlight>
                  <a:srgbClr val="EFEFEF"/>
                </a:highlight>
              </a:rPr>
              <a:t>div </a:t>
            </a:r>
            <a:r>
              <a:rPr lang="en-US" sz="3000" b="1">
                <a:solidFill>
                  <a:srgbClr val="0000FF"/>
                </a:solidFill>
                <a:highlight>
                  <a:srgbClr val="EFEFEF"/>
                </a:highlight>
              </a:rPr>
              <a:t>class=</a:t>
            </a:r>
            <a:r>
              <a:rPr lang="en-US" sz="3000" b="1">
                <a:solidFill>
                  <a:srgbClr val="008000"/>
                </a:solidFill>
                <a:highlight>
                  <a:srgbClr val="EFEFEF"/>
                </a:highlight>
              </a:rPr>
              <a:t>"container-fluid"</a:t>
            </a:r>
            <a:r>
              <a:rPr lang="en-US" sz="3000">
                <a:solidFill>
                  <a:schemeClr val="dk1"/>
                </a:solidFill>
                <a:highlight>
                  <a:srgbClr val="EFEFEF"/>
                </a:highlight>
              </a:rPr>
              <a:t>&gt;</a:t>
            </a:r>
            <a:endParaRPr sz="3000">
              <a:solidFill>
                <a:schemeClr val="dk1"/>
              </a:solidFill>
              <a:highlight>
                <a:srgbClr val="EFEFEF"/>
              </a:highlight>
            </a:endParaRPr>
          </a:p>
          <a:p>
            <a:pPr marL="342900" marR="0" lvl="0" indent="-15557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>
                <a:solidFill>
                  <a:schemeClr val="dk1"/>
                </a:solidFill>
                <a:highlight>
                  <a:srgbClr val="FFFFFF"/>
                </a:highlight>
              </a:rPr>
              <a:t>   </a:t>
            </a:r>
            <a:r>
              <a:rPr lang="en-US" sz="3000">
                <a:solidFill>
                  <a:schemeClr val="dk1"/>
                </a:solidFill>
                <a:highlight>
                  <a:srgbClr val="EFEFEF"/>
                </a:highlight>
              </a:rPr>
              <a:t>&lt;</a:t>
            </a:r>
            <a:r>
              <a:rPr lang="en-US" sz="3000" b="1">
                <a:solidFill>
                  <a:srgbClr val="000080"/>
                </a:solidFill>
                <a:highlight>
                  <a:srgbClr val="EFEFEF"/>
                </a:highlight>
              </a:rPr>
              <a:t>h1</a:t>
            </a:r>
            <a:r>
              <a:rPr lang="en-US" sz="3000">
                <a:solidFill>
                  <a:schemeClr val="dk1"/>
                </a:solidFill>
                <a:highlight>
                  <a:srgbClr val="EFEFEF"/>
                </a:highlight>
              </a:rPr>
              <a:t>&gt;</a:t>
            </a:r>
            <a:r>
              <a:rPr lang="en-US" sz="3000">
                <a:solidFill>
                  <a:schemeClr val="dk1"/>
                </a:solidFill>
                <a:highlight>
                  <a:srgbClr val="FFFFFF"/>
                </a:highlight>
              </a:rPr>
              <a:t>Bootstrap Fluid Width Container</a:t>
            </a:r>
            <a:r>
              <a:rPr lang="en-US" sz="3000">
                <a:solidFill>
                  <a:schemeClr val="dk1"/>
                </a:solidFill>
                <a:highlight>
                  <a:srgbClr val="EFEFEF"/>
                </a:highlight>
              </a:rPr>
              <a:t>&lt;/</a:t>
            </a:r>
            <a:r>
              <a:rPr lang="en-US" sz="3000" b="1">
                <a:solidFill>
                  <a:srgbClr val="000080"/>
                </a:solidFill>
                <a:highlight>
                  <a:srgbClr val="EFEFEF"/>
                </a:highlight>
              </a:rPr>
              <a:t>h1</a:t>
            </a:r>
            <a:r>
              <a:rPr lang="en-US" sz="3000">
                <a:solidFill>
                  <a:schemeClr val="dk1"/>
                </a:solidFill>
                <a:highlight>
                  <a:srgbClr val="EFEFEF"/>
                </a:highlight>
              </a:rPr>
              <a:t>&gt;</a:t>
            </a:r>
            <a:endParaRPr sz="3000">
              <a:solidFill>
                <a:schemeClr val="dk1"/>
              </a:solidFill>
              <a:highlight>
                <a:srgbClr val="EFEFEF"/>
              </a:highlight>
            </a:endParaRPr>
          </a:p>
          <a:p>
            <a:pPr marL="342900" marR="0" lvl="0" indent="-15557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3000">
                <a:solidFill>
                  <a:schemeClr val="dk1"/>
                </a:solidFill>
                <a:highlight>
                  <a:srgbClr val="EFEFEF"/>
                </a:highlight>
              </a:rPr>
              <a:t>&lt;/</a:t>
            </a:r>
            <a:r>
              <a:rPr lang="en-US" sz="3000" b="1">
                <a:solidFill>
                  <a:srgbClr val="000080"/>
                </a:solidFill>
                <a:highlight>
                  <a:srgbClr val="EFEFEF"/>
                </a:highlight>
              </a:rPr>
              <a:t>div</a:t>
            </a:r>
            <a:r>
              <a:rPr lang="en-US" sz="3000">
                <a:solidFill>
                  <a:schemeClr val="dk1"/>
                </a:solidFill>
                <a:highlight>
                  <a:srgbClr val="EFEFEF"/>
                </a:highlight>
              </a:rPr>
              <a:t>&gt;</a:t>
            </a:r>
            <a:endParaRPr sz="3000">
              <a:solidFill>
                <a:schemeClr val="dk1"/>
              </a:solidFill>
              <a:highlight>
                <a:srgbClr val="EFEFEF"/>
              </a:highlight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4" name="Google Shape;234;p36" descr="fluid-width-container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405" y="3233130"/>
            <a:ext cx="7640600" cy="354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Where...</a:t>
            </a:r>
            <a:endParaRPr sz="4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3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50"/>
              <a:buFont typeface="Arial"/>
              <a:buChar char="•"/>
            </a:pPr>
            <a:r>
              <a:rPr lang="en-US" sz="29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Fluid-width containers do not have a fixed width</a:t>
            </a:r>
            <a:endParaRPr sz="29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42950" marR="0" lvl="1" indent="-29527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50"/>
              <a:buFont typeface="Calibri"/>
              <a:buChar char="–"/>
            </a:pPr>
            <a:r>
              <a:rPr lang="en-US" sz="29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i.e. they are always the width of the device</a:t>
            </a:r>
            <a:endParaRPr sz="29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9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9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9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2702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50"/>
              <a:buFont typeface="Calibri"/>
              <a:buChar char="•"/>
            </a:pPr>
            <a:r>
              <a:rPr lang="en-US" sz="29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 next…</a:t>
            </a:r>
            <a:endParaRPr sz="29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42950" marR="0" lvl="1" indent="-29527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50"/>
              <a:buFont typeface="Calibri"/>
              <a:buChar char="–"/>
            </a:pPr>
            <a:r>
              <a:rPr lang="en-US" sz="29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 do we put in these containers?</a:t>
            </a:r>
            <a:endParaRPr sz="29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8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Bootstrap: The “Grid System”</a:t>
            </a:r>
            <a:endParaRPr sz="4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" name="Google Shape;246;p38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</a:pPr>
            <a:endParaRPr sz="3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9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Bootstrap’s 12 column grid system</a:t>
            </a:r>
            <a:endParaRPr sz="4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" name="Google Shape;252;p39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50"/>
              <a:buFont typeface="Arial"/>
              <a:buChar char="•"/>
            </a:pPr>
            <a:r>
              <a:rPr lang="en-US" sz="29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Bootstrap's grid system divides the screen into columns―</a:t>
            </a:r>
            <a:r>
              <a:rPr lang="en-US" sz="2950" b="1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up to a maximum of 12 in each row</a:t>
            </a:r>
            <a:endParaRPr/>
          </a:p>
          <a:p>
            <a:pPr marL="342900" marR="0" lvl="0" indent="-342900" algn="l" rtl="0">
              <a:lnSpc>
                <a:spcPct val="90000"/>
              </a:lnSpc>
              <a:spcBef>
                <a:spcPts val="590"/>
              </a:spcBef>
              <a:spcAft>
                <a:spcPts val="0"/>
              </a:spcAft>
              <a:buClr>
                <a:schemeClr val="dk1"/>
              </a:buClr>
              <a:buSzPts val="2950"/>
              <a:buFont typeface="Arial"/>
              <a:buChar char="•"/>
            </a:pPr>
            <a:r>
              <a:rPr lang="en-US" sz="29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column widths vary according to the size of screen they're displayed in</a:t>
            </a:r>
            <a:endParaRPr/>
          </a:p>
          <a:p>
            <a:pPr marL="742950" marR="0" lvl="1" indent="-285750" algn="l" rtl="0">
              <a:lnSpc>
                <a:spcPct val="90000"/>
              </a:lnSpc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–"/>
            </a:pPr>
            <a:r>
              <a:rPr lang="en-US"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i.e. </a:t>
            </a:r>
            <a:r>
              <a:rPr lang="en-US" sz="2600" b="1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grid system is responsive</a:t>
            </a:r>
            <a:r>
              <a:rPr lang="en-US"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- the columns resize themselves dynamically when the size of browser window changes</a:t>
            </a:r>
            <a:endParaRPr/>
          </a:p>
          <a:p>
            <a:pPr marL="342900" marR="0" lvl="0" indent="-342900" algn="l" rtl="0">
              <a:lnSpc>
                <a:spcPct val="90000"/>
              </a:lnSpc>
              <a:spcBef>
                <a:spcPts val="590"/>
              </a:spcBef>
              <a:spcAft>
                <a:spcPts val="0"/>
              </a:spcAft>
              <a:buClr>
                <a:schemeClr val="dk1"/>
              </a:buClr>
              <a:buSzPts val="2950"/>
              <a:buFont typeface="Arial"/>
              <a:buChar char="•"/>
            </a:pPr>
            <a:r>
              <a:rPr lang="en-US" sz="29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You can create </a:t>
            </a:r>
            <a:r>
              <a:rPr lang="en-US" sz="2950" b="1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any number of rows</a:t>
            </a:r>
            <a:endParaRPr/>
          </a:p>
          <a:p>
            <a:pPr marL="342900" marR="0" lvl="0" indent="-342900" algn="l" rtl="0">
              <a:lnSpc>
                <a:spcPct val="90000"/>
              </a:lnSpc>
              <a:spcBef>
                <a:spcPts val="590"/>
              </a:spcBef>
              <a:spcAft>
                <a:spcPts val="0"/>
              </a:spcAft>
              <a:buClr>
                <a:schemeClr val="dk1"/>
              </a:buClr>
              <a:buSzPts val="2950"/>
              <a:buFont typeface="Arial"/>
              <a:buChar char="•"/>
            </a:pPr>
            <a:r>
              <a:rPr lang="en-US" sz="29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intersection of these rows and columns forms the grid to contain your site's content</a:t>
            </a:r>
            <a:endParaRPr sz="29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0"/>
          <p:cNvSpPr txBox="1">
            <a:spLocks noGrp="1"/>
          </p:cNvSpPr>
          <p:nvPr>
            <p:ph type="title"/>
          </p:nvPr>
        </p:nvSpPr>
        <p:spPr>
          <a:xfrm>
            <a:off x="304800" y="122247"/>
            <a:ext cx="82296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 example</a:t>
            </a:r>
            <a:endParaRPr sz="4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" name="Google Shape;258;p40"/>
          <p:cNvSpPr txBox="1">
            <a:spLocks noGrp="1"/>
          </p:cNvSpPr>
          <p:nvPr>
            <p:ph type="body" idx="1"/>
          </p:nvPr>
        </p:nvSpPr>
        <p:spPr>
          <a:xfrm>
            <a:off x="457200" y="11430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 a first grid-based layout example:</a:t>
            </a:r>
            <a:endParaRPr sz="3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42950" marR="0" lvl="1" indent="-311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–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 row with 2 sections each taking up 6 columns of the grid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9" name="Google Shape;259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770" y="2909887"/>
            <a:ext cx="9116400" cy="2881200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40"/>
          <p:cNvSpPr/>
          <p:nvPr/>
        </p:nvSpPr>
        <p:spPr>
          <a:xfrm>
            <a:off x="2819400" y="3657600"/>
            <a:ext cx="1066800" cy="11430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1" name="Google Shape;261;p40"/>
          <p:cNvSpPr/>
          <p:nvPr/>
        </p:nvSpPr>
        <p:spPr>
          <a:xfrm>
            <a:off x="3505200" y="5791200"/>
            <a:ext cx="1295400" cy="838200"/>
          </a:xfrm>
          <a:prstGeom prst="wedgeRoundRectCallout">
            <a:avLst>
              <a:gd name="adj1" fmla="val -77653"/>
              <a:gd name="adj2" fmla="val -166498"/>
              <a:gd name="adj3" fmla="val 16667"/>
            </a:avLst>
          </a:prstGeom>
          <a:noFill/>
          <a:ln w="3810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Bootstrap CSS classes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(more on “xs” later)</a:t>
            </a:r>
            <a:endParaRPr sz="1400" b="1" i="0" u="none" strike="noStrike" cap="non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2" name="Google Shape;262;p40"/>
          <p:cNvSpPr/>
          <p:nvPr/>
        </p:nvSpPr>
        <p:spPr>
          <a:xfrm>
            <a:off x="3962400" y="3657600"/>
            <a:ext cx="838200" cy="11430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3" name="Google Shape;263;p40"/>
          <p:cNvSpPr/>
          <p:nvPr/>
        </p:nvSpPr>
        <p:spPr>
          <a:xfrm>
            <a:off x="5486400" y="5791200"/>
            <a:ext cx="1295400" cy="685800"/>
          </a:xfrm>
          <a:prstGeom prst="wedgeRoundRectCallout">
            <a:avLst>
              <a:gd name="adj1" fmla="val -115468"/>
              <a:gd name="adj2" fmla="val -191895"/>
              <a:gd name="adj3" fmla="val 16667"/>
            </a:avLst>
          </a:prstGeom>
          <a:noFill/>
          <a:ln w="3810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Our own CSS classes</a:t>
            </a:r>
            <a:endParaRPr sz="1400" b="1" i="0" u="none" strike="noStrike" cap="non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2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2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Which produces…</a:t>
            </a:r>
            <a:endParaRPr sz="4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9" name="Google Shape;269;p4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1397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0" name="Google Shape;270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0" y="2495550"/>
            <a:ext cx="8839200" cy="16705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Note</a:t>
            </a:r>
            <a:endParaRPr sz="4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6" name="Google Shape;276;p4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Here we are style our columns in our own CSS file</a:t>
            </a:r>
            <a:endParaRPr/>
          </a:p>
          <a:p>
            <a:pPr marL="742950" marR="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</a:pPr>
            <a:r>
              <a:rPr lang="en-US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i.e. outside the Bootstrap CSS files</a:t>
            </a:r>
            <a:endParaRPr sz="2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7" name="Google Shape;277;p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47800" y="3352800"/>
            <a:ext cx="6295736" cy="289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05605-8A44-4772-94FB-9F9390BE5D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r>
              <a:rPr lang="en-US" dirty="0"/>
              <a:t>Bootstrap CSS classes for forms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5CCB36-B738-4356-9B1E-24E4588896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ASP.NET Core MVC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BE05AB-0ED8-496E-83E3-A22D069F5F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2020, Mike Murach &amp; Associates, Inc.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7C54B6-75DC-4747-8468-ECD9E181D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C3,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7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575238C-DB1D-44AD-B6AA-37B316286F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625" y="1143000"/>
            <a:ext cx="8592749" cy="1543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70202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Next, consider…</a:t>
            </a:r>
            <a:endParaRPr sz="4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3" name="Google Shape;283;p4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 example having two rows with each spanning a differing number columns</a:t>
            </a:r>
            <a:endParaRPr sz="3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4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" name="Google Shape;289;p4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1397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0" name="Google Shape;290;p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1019" y="0"/>
            <a:ext cx="8860581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Which produces…</a:t>
            </a:r>
            <a:endParaRPr sz="4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6" name="Google Shape;296;p4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1397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7" name="Google Shape;297;p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0" y="1938338"/>
            <a:ext cx="8915400" cy="2981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 here…</a:t>
            </a:r>
            <a:endParaRPr sz="4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3" name="Google Shape;303;p4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CSS used is:</a:t>
            </a:r>
            <a:endParaRPr sz="3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4" name="Google Shape;304;p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21791" y="2286000"/>
            <a:ext cx="4155209" cy="449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Bootstrap’s screen size codes</a:t>
            </a:r>
            <a:endParaRPr sz="4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0" name="Google Shape;310;p4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50"/>
              <a:buFont typeface="Arial"/>
              <a:buChar char="•"/>
            </a:pPr>
            <a:r>
              <a:rPr lang="en-US" sz="29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Bootstrap using the following size codes:</a:t>
            </a:r>
            <a:endParaRPr/>
          </a:p>
          <a:p>
            <a:pPr marL="342900" marR="0" lvl="0" indent="-342900" algn="l" rtl="0">
              <a:lnSpc>
                <a:spcPct val="90000"/>
              </a:lnSpc>
              <a:spcBef>
                <a:spcPts val="590"/>
              </a:spcBef>
              <a:spcAft>
                <a:spcPts val="0"/>
              </a:spcAft>
              <a:buClr>
                <a:schemeClr val="dk1"/>
              </a:buClr>
              <a:buSzPts val="2950"/>
              <a:buFont typeface="Arial"/>
              <a:buChar char="•"/>
            </a:pPr>
            <a:r>
              <a:rPr lang="en-US" sz="2950" b="1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col-xs-</a:t>
            </a:r>
            <a:endParaRPr sz="2950" b="1" i="1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42950" marR="0" lvl="1" indent="-285750" algn="l" rtl="0">
              <a:lnSpc>
                <a:spcPct val="90000"/>
              </a:lnSpc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–"/>
            </a:pPr>
            <a:r>
              <a:rPr lang="en-US"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 </a:t>
            </a:r>
            <a:r>
              <a:rPr lang="en-US" sz="2600" b="1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extra small</a:t>
            </a:r>
            <a:r>
              <a:rPr lang="en-US"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displays - i.e. </a:t>
            </a:r>
            <a:r>
              <a:rPr lang="en-US" sz="2600" b="1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screen width &lt; 768px</a:t>
            </a:r>
            <a:endParaRPr sz="2600" b="1" i="1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lnSpc>
                <a:spcPct val="90000"/>
              </a:lnSpc>
              <a:spcBef>
                <a:spcPts val="590"/>
              </a:spcBef>
              <a:spcAft>
                <a:spcPts val="0"/>
              </a:spcAft>
              <a:buClr>
                <a:schemeClr val="dk1"/>
              </a:buClr>
              <a:buSzPts val="2950"/>
              <a:buFont typeface="Arial"/>
              <a:buChar char="•"/>
            </a:pPr>
            <a:r>
              <a:rPr lang="en-US" sz="2950" b="1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col-sm-</a:t>
            </a:r>
            <a:endParaRPr sz="2950" b="1" i="1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42950" marR="0" lvl="1" indent="-285750" algn="l" rtl="0">
              <a:lnSpc>
                <a:spcPct val="90000"/>
              </a:lnSpc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–"/>
            </a:pPr>
            <a:r>
              <a:rPr lang="en-US"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 </a:t>
            </a:r>
            <a:r>
              <a:rPr lang="en-US" sz="2600" b="1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smaller</a:t>
            </a:r>
            <a:r>
              <a:rPr lang="en-US"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displays – i.e </a:t>
            </a:r>
            <a:r>
              <a:rPr lang="en-US" sz="2600" b="1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screen width ≥ 768px</a:t>
            </a:r>
            <a:endParaRPr sz="2600" b="1" i="1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lnSpc>
                <a:spcPct val="90000"/>
              </a:lnSpc>
              <a:spcBef>
                <a:spcPts val="590"/>
              </a:spcBef>
              <a:spcAft>
                <a:spcPts val="0"/>
              </a:spcAft>
              <a:buClr>
                <a:schemeClr val="dk1"/>
              </a:buClr>
              <a:buSzPts val="2950"/>
              <a:buFont typeface="Arial"/>
              <a:buChar char="•"/>
            </a:pPr>
            <a:r>
              <a:rPr lang="en-US" sz="2950" b="1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col-md-</a:t>
            </a:r>
            <a:endParaRPr/>
          </a:p>
          <a:p>
            <a:pPr marL="742950" marR="0" lvl="1" indent="-285750" algn="l" rtl="0">
              <a:lnSpc>
                <a:spcPct val="90000"/>
              </a:lnSpc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–"/>
            </a:pPr>
            <a:r>
              <a:rPr lang="en-US"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 </a:t>
            </a:r>
            <a:r>
              <a:rPr lang="en-US" sz="2600" b="1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medium</a:t>
            </a:r>
            <a:r>
              <a:rPr lang="en-US"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displays – i.e. </a:t>
            </a:r>
            <a:r>
              <a:rPr lang="en-US" sz="2600" b="1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screen width ≥ 992px</a:t>
            </a:r>
            <a:endParaRPr sz="2600" b="1" i="1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lnSpc>
                <a:spcPct val="90000"/>
              </a:lnSpc>
              <a:spcBef>
                <a:spcPts val="590"/>
              </a:spcBef>
              <a:spcAft>
                <a:spcPts val="0"/>
              </a:spcAft>
              <a:buClr>
                <a:schemeClr val="dk1"/>
              </a:buClr>
              <a:buSzPts val="2950"/>
              <a:buFont typeface="Arial"/>
              <a:buChar char="•"/>
            </a:pPr>
            <a:r>
              <a:rPr lang="en-US" sz="2950" b="1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col-lg-</a:t>
            </a:r>
            <a:endParaRPr/>
          </a:p>
          <a:p>
            <a:pPr marL="742950" marR="0" lvl="1" indent="-285750" algn="l" rtl="0">
              <a:lnSpc>
                <a:spcPct val="90000"/>
              </a:lnSpc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–"/>
            </a:pPr>
            <a:r>
              <a:rPr lang="en-US"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 </a:t>
            </a:r>
            <a:r>
              <a:rPr lang="en-US" sz="2600" b="1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larger</a:t>
            </a:r>
            <a:r>
              <a:rPr lang="en-US"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displays – i.e. </a:t>
            </a:r>
            <a:r>
              <a:rPr lang="en-US" sz="2600" b="1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screen width ≥ 1200px</a:t>
            </a:r>
            <a:endParaRPr sz="2600" b="1" i="1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Think of these…</a:t>
            </a:r>
            <a:endParaRPr sz="4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6" name="Google Shape;316;p4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Codes (e.g. “</a:t>
            </a:r>
            <a:r>
              <a:rPr lang="en-US" sz="3200" b="1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xs</a:t>
            </a:r>
            <a:r>
              <a:rPr lang="en-US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”) as </a:t>
            </a:r>
            <a:r>
              <a:rPr lang="en-US" sz="3200" b="1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screen (or device) </a:t>
            </a:r>
            <a:r>
              <a:rPr lang="en-US" sz="3200" b="1" i="1" u="sng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modes</a:t>
            </a:r>
            <a:endParaRPr u="sng"/>
          </a:p>
          <a:p>
            <a:pPr marL="742950" marR="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</a:pPr>
            <a:r>
              <a:rPr lang="en-US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Bootstrap is always based on a grid of 12 columns</a:t>
            </a:r>
            <a:endParaRPr/>
          </a:p>
          <a:p>
            <a:pPr marL="742950" marR="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</a:pPr>
            <a:r>
              <a:rPr lang="en-US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Your job, potentially for each </a:t>
            </a:r>
            <a:r>
              <a:rPr lang="en-US" sz="2800" b="1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screen mode</a:t>
            </a:r>
            <a:r>
              <a:rPr lang="en-US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is to specify column settings that declare how many of the 12 Bootstrap grid columns that you want a given content column to span on the screen</a:t>
            </a:r>
            <a:endParaRPr/>
          </a:p>
          <a:p>
            <a:pPr marL="342900" marR="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Let’s consider a first example that specifies settings for 2 different screen modes</a:t>
            </a:r>
            <a:endParaRPr/>
          </a:p>
          <a:p>
            <a:pPr marL="742950" marR="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</a:pPr>
            <a:r>
              <a:rPr lang="en-US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 so doing we get our first glimpse into RWD!</a:t>
            </a:r>
            <a:endParaRPr sz="2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49"/>
          <p:cNvSpPr txBox="1"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first responsive layout</a:t>
            </a:r>
            <a:endParaRPr sz="4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2" name="Google Shape;322;p49"/>
          <p:cNvSpPr txBox="1">
            <a:spLocks noGrp="1"/>
          </p:cNvSpPr>
          <p:nvPr>
            <p:ph type="body" idx="1"/>
          </p:nvPr>
        </p:nvSpPr>
        <p:spPr>
          <a:xfrm>
            <a:off x="457200" y="1417637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 example that displays 2 columns side-by-side except on very small screens (i.e. in “xs” mode) where they flow down the page:</a:t>
            </a:r>
            <a:endParaRPr sz="3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3" name="Google Shape;323;p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0492" y="3048000"/>
            <a:ext cx="8907308" cy="320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/>
                                        <p:tgtEl>
                                          <p:spTgt spid="3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5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Which produces…</a:t>
            </a:r>
            <a:endParaRPr sz="4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9" name="Google Shape;329;p5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following on say a desktop:</a:t>
            </a:r>
            <a:endParaRPr/>
          </a:p>
          <a:p>
            <a:pPr marL="742950" marR="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</a:pPr>
            <a:r>
              <a:rPr lang="en-US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More precisely: anything in “</a:t>
            </a:r>
            <a:r>
              <a:rPr lang="en-US" sz="2800" b="1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sm</a:t>
            </a:r>
            <a:r>
              <a:rPr lang="en-US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” mode or above</a:t>
            </a:r>
            <a:endParaRPr sz="2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0" name="Google Shape;330;p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8600" y="3069919"/>
            <a:ext cx="8686799" cy="15020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5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And…</a:t>
            </a:r>
            <a:endParaRPr sz="4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6" name="Google Shape;336;p5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following when resized to “xs” size:</a:t>
            </a:r>
            <a:endParaRPr sz="3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7" name="Google Shape;337;p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19200" y="2528888"/>
            <a:ext cx="6218423" cy="30337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Or: using “container-fluid”…</a:t>
            </a:r>
            <a:endParaRPr sz="4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3" name="Google Shape;343;p5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get the following on larger screens:</a:t>
            </a:r>
            <a:endParaRPr sz="3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4" name="Google Shape;344;p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1" y="2918442"/>
            <a:ext cx="8915399" cy="24155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ED658D-5C70-4313-8ECF-FA6944590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HTML for the form in vertical layout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85601E-9A4D-4DD0-94DE-30601689383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&lt;form asp-action="Login" method="post"&gt;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&lt;div 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class="form-group"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&lt;label for="email"&gt;Email:&lt;/label&gt;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&lt;input type="email" id="email" 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class="form-control"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/&gt;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&lt;/div&gt;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&lt;div 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class="form-group"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&lt;label for="</a:t>
            </a:r>
            <a:r>
              <a:rPr lang="en-US" sz="14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pwd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"&gt;Password:&lt;/label&gt;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&lt;input id="</a:t>
            </a:r>
            <a:r>
              <a:rPr lang="en-US" sz="14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pwd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 type="password" 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class="form-control"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/&gt;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&lt;/div&gt;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&lt;/form&gt;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251CD2-7718-404C-8443-EC4D4258FB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ASP.NET Core MVC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9EA341-1F03-4675-9B71-AD614CFD2B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2020, Mike Murach &amp; Associates, Inc.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F01B62-9022-41AC-942B-D05E65055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C3,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8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7" name="Content Placeholder 7" descr="Refer to page 95 in textbook ">
            <a:extLst>
              <a:ext uri="{FF2B5EF4-FFF2-40B4-BE49-F238E27FC236}">
                <a16:creationId xmlns:a16="http://schemas.microsoft.com/office/drawing/2014/main" id="{80B2A025-1DEC-4C2B-A73E-A82938F84D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14400" y="3624609"/>
            <a:ext cx="7347500" cy="23951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4412072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3"/>
          <p:cNvSpPr txBox="1">
            <a:spLocks noGrp="1"/>
          </p:cNvSpPr>
          <p:nvPr>
            <p:ph type="title"/>
          </p:nvPr>
        </p:nvSpPr>
        <p:spPr>
          <a:xfrm>
            <a:off x="132025" y="418275"/>
            <a:ext cx="8852700" cy="77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structural/layout row vs content row</a:t>
            </a:r>
            <a:endParaRPr sz="4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0" name="Google Shape;350;p53"/>
          <p:cNvSpPr txBox="1">
            <a:spLocks noGrp="1"/>
          </p:cNvSpPr>
          <p:nvPr>
            <p:ph type="body" idx="1"/>
          </p:nvPr>
        </p:nvSpPr>
        <p:spPr>
          <a:xfrm>
            <a:off x="132025" y="1265250"/>
            <a:ext cx="8918700" cy="53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last example serves to highlight an extremely important concept, namely: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42950" marR="0" lvl="1" indent="-311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–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There can be 2 different meanings to “</a:t>
            </a:r>
            <a:r>
              <a:rPr lang="en-US" sz="32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row</a:t>
            </a: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” here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•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Bootstrap’s grid system defines a grid for structuring your layout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42950" marR="0" lvl="1" indent="-311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–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 such a row in Bootstrap is a structural layout row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42950" marR="0" lvl="1" indent="-311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–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 may turn out that there are multiple “rows of content”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143000" marR="0" lvl="2" indent="-279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•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 with the last example in xs mode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54"/>
          <p:cNvSpPr txBox="1"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That is...</a:t>
            </a:r>
            <a:endParaRPr sz="4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6" name="Google Shape;356;p54"/>
          <p:cNvSpPr txBox="1">
            <a:spLocks noGrp="1"/>
          </p:cNvSpPr>
          <p:nvPr>
            <p:ph type="body" idx="1"/>
          </p:nvPr>
        </p:nvSpPr>
        <p:spPr>
          <a:xfrm>
            <a:off x="457200" y="1417637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Here we have 1 structural/layout row and, in xs-mode only, 2 content rows</a:t>
            </a:r>
            <a:r>
              <a:rPr lang="en-US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 sz="3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7" name="Google Shape;357;p5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0492" y="3048000"/>
            <a:ext cx="8907300" cy="3200400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p54"/>
          <p:cNvSpPr/>
          <p:nvPr/>
        </p:nvSpPr>
        <p:spPr>
          <a:xfrm>
            <a:off x="1286025" y="3313800"/>
            <a:ext cx="7401000" cy="26298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p54"/>
          <p:cNvSpPr/>
          <p:nvPr/>
        </p:nvSpPr>
        <p:spPr>
          <a:xfrm>
            <a:off x="6414500" y="2242225"/>
            <a:ext cx="2143200" cy="597900"/>
          </a:xfrm>
          <a:prstGeom prst="wedgeRoundRectCallout">
            <a:avLst>
              <a:gd name="adj1" fmla="val -84699"/>
              <a:gd name="adj2" fmla="val 129223"/>
              <a:gd name="adj3" fmla="val 0"/>
            </a:avLst>
          </a:prstGeom>
          <a:noFill/>
          <a:ln w="28575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0000"/>
                </a:solidFill>
              </a:rPr>
              <a:t>structural/layout row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360" name="Google Shape;360;p54"/>
          <p:cNvSpPr/>
          <p:nvPr/>
        </p:nvSpPr>
        <p:spPr>
          <a:xfrm>
            <a:off x="1665175" y="4171050"/>
            <a:ext cx="3890700" cy="857400"/>
          </a:xfrm>
          <a:prstGeom prst="rect">
            <a:avLst/>
          </a:prstGeom>
          <a:noFill/>
          <a:ln w="28575" cap="flat" cmpd="sng">
            <a:solidFill>
              <a:srgbClr val="0000FF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p54"/>
          <p:cNvSpPr/>
          <p:nvPr/>
        </p:nvSpPr>
        <p:spPr>
          <a:xfrm>
            <a:off x="7100300" y="5214025"/>
            <a:ext cx="1356600" cy="597900"/>
          </a:xfrm>
          <a:prstGeom prst="wedgeRoundRectCallout">
            <a:avLst>
              <a:gd name="adj1" fmla="val -165067"/>
              <a:gd name="adj2" fmla="val -158266"/>
              <a:gd name="adj3" fmla="val 0"/>
            </a:avLst>
          </a:prstGeom>
          <a:noFill/>
          <a:ln w="28575" cap="flat" cmpd="sng">
            <a:solidFill>
              <a:srgbClr val="0000FF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0000FF"/>
                </a:solidFill>
              </a:rPr>
              <a:t>content row</a:t>
            </a:r>
            <a:endParaRPr b="1">
              <a:solidFill>
                <a:srgbClr val="0000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/>
                                        <p:tgtEl>
                                          <p:spTgt spid="3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5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That is</a:t>
            </a:r>
            <a:r>
              <a:rPr lang="en-US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sz="4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7" name="Google Shape;367;p5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 </a:t>
            </a:r>
            <a:r>
              <a:rPr lang="en-US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xs</a:t>
            </a: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-mode</a:t>
            </a:r>
            <a:r>
              <a:rPr lang="en-US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 sz="3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8" name="Google Shape;368;p5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19200" y="2528888"/>
            <a:ext cx="6218400" cy="303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5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 next</a:t>
            </a:r>
            <a:endParaRPr sz="4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4" name="Google Shape;374;p5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Let’s put these concepts to use to develop the layout for a blog-style web page that responsively adjusts its layout for different devices and screen sizes</a:t>
            </a:r>
            <a:endParaRPr/>
          </a:p>
          <a:p>
            <a:pPr marL="342900" marR="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 do this we set up the following:</a:t>
            </a:r>
            <a:endParaRPr/>
          </a:p>
          <a:p>
            <a:pPr marL="742950" marR="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</a:pPr>
            <a:r>
              <a:rPr lang="en-US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 columns of blog posts in “md” (or larger) mode</a:t>
            </a:r>
            <a:endParaRPr/>
          </a:p>
          <a:p>
            <a:pPr marL="742950" marR="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</a:pPr>
            <a:r>
              <a:rPr lang="en-US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 columns of blog posts in “sm” mode</a:t>
            </a:r>
            <a:endParaRPr/>
          </a:p>
          <a:p>
            <a:pPr marL="742950" marR="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</a:pPr>
            <a:r>
              <a:rPr lang="en-US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 column of blog posts in “xs” mode</a:t>
            </a:r>
            <a:endParaRPr sz="2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5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That is, we have…</a:t>
            </a:r>
            <a:endParaRPr sz="4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0" name="Google Shape;380;p5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1397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1" name="Google Shape;381;p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657" y="97971"/>
            <a:ext cx="9073384" cy="66838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/>
                                        <p:tgtEl>
                                          <p:spTgt spid="3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5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And…</a:t>
            </a:r>
            <a:endParaRPr sz="4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7" name="Google Shape;387;p5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1397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8" name="Google Shape;388;p5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200" y="1398814"/>
            <a:ext cx="9012910" cy="48495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59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 finally…</a:t>
            </a:r>
            <a:endParaRPr sz="4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4" name="Google Shape;394;p59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Just to convince that it really works, here is a photo of the same page being displayed on 3 of my devices: Chrome on my laptop, Safari on my iPad, and Chrome on my Android phone…</a:t>
            </a:r>
            <a:endParaRPr sz="3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6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4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0" name="Google Shape;400;p6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1397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1" name="Google Shape;401;p6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10885"/>
            <a:ext cx="9144001" cy="685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6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Extra Bootstrap Grid features</a:t>
            </a:r>
            <a:endParaRPr sz="4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7" name="Google Shape;407;p6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Before we leave the basics of the Bootstrap Grid system it is good to know about the following extra features:</a:t>
            </a:r>
            <a:endParaRPr/>
          </a:p>
          <a:p>
            <a:pPr marL="742950" marR="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</a:pPr>
            <a:r>
              <a:rPr lang="en-US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Columns can be nested</a:t>
            </a:r>
            <a:endParaRPr/>
          </a:p>
          <a:p>
            <a:pPr marL="742950" marR="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</a:pPr>
            <a:r>
              <a:rPr lang="en-US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Columns can be offset</a:t>
            </a:r>
            <a:endParaRPr/>
          </a:p>
          <a:p>
            <a:pPr marL="742950" marR="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</a:pPr>
            <a:r>
              <a:rPr lang="en-US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Columns can be manually reordered</a:t>
            </a:r>
            <a:endParaRPr/>
          </a:p>
          <a:p>
            <a:pPr marL="342900" marR="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Let’s look at some basic examples making use of these features…</a:t>
            </a:r>
            <a:endParaRPr/>
          </a:p>
          <a:p>
            <a:pPr marL="742950" marR="0" lvl="1" indent="-1079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42950" marR="0" lvl="1" indent="-1079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Nested columns</a:t>
            </a:r>
            <a:endParaRPr sz="4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3" name="Google Shape;413;p6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Let’s consider the following example…</a:t>
            </a:r>
            <a:endParaRPr sz="3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4C0E4-659B-4F13-B294-6A6FD2AB4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HTML for the form in horizontal layout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C64939-8DE6-49E7-B482-412558692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&lt;form asp-action="Login" method="post"&gt;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&lt;div 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class="form-group row"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&lt;label for="email" 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class="col-sm-2"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&gt;Email:&lt;/label&gt;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&lt;div 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class="col-sm-10"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&lt;input type="email" id="email" 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class="form-control"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&lt;/div&gt;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&lt;/div&gt;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&lt;div 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class="form-group row"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&lt;label for="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pwd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" 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class="col-sm-2"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&gt;Password:&lt;/label&gt;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&lt;div 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class="col-sm-10"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&lt;input type="password" id="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pwd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" 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class="form-control"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/&gt;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&lt;/div&gt;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&lt;/div&gt;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&lt;/form&gt;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3A4E8D-87FE-4745-892B-D53AB96728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ASP.NET Core MVC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A72862-E75E-4405-8098-12035B5EAD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2020, Mike Murach &amp; Associates, Inc.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7BEEDF-1DFE-4484-AA64-7A12AE060A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C3,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9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7" name="Content Placeholder 7" descr="Refer to page 95 in textbook ">
            <a:extLst>
              <a:ext uri="{FF2B5EF4-FFF2-40B4-BE49-F238E27FC236}">
                <a16:creationId xmlns:a16="http://schemas.microsoft.com/office/drawing/2014/main" id="{569F9076-63E1-483F-B654-CDC45E09ED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24491" y="4800600"/>
            <a:ext cx="7311375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7006950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4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9" name="Google Shape;419;p6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1397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20" name="Google Shape;420;p6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4800" y="21771"/>
            <a:ext cx="8553438" cy="68362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6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Which produces…</a:t>
            </a:r>
            <a:endParaRPr sz="4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6" name="Google Shape;426;p6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1397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27" name="Google Shape;427;p6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0" y="2214563"/>
            <a:ext cx="8763000" cy="242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6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Offsetting Columns</a:t>
            </a:r>
            <a:endParaRPr sz="4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3" name="Google Shape;433;p6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Jumping right to an example:</a:t>
            </a:r>
            <a:endParaRPr sz="3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34" name="Google Shape;434;p6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200" y="2667000"/>
            <a:ext cx="9040272" cy="335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Which produces…</a:t>
            </a:r>
            <a:endParaRPr sz="4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0" name="Google Shape;440;p6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1397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41" name="Google Shape;441;p6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7098" y="1828800"/>
            <a:ext cx="7626302" cy="388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6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 sz="39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Pushing &amp; Pulling (reordering) columns</a:t>
            </a:r>
            <a:endParaRPr sz="39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7" name="Google Shape;447;p6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Again, jumping right to an example:</a:t>
            </a:r>
            <a:endParaRPr sz="3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48" name="Google Shape;448;p6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200" y="2514600"/>
            <a:ext cx="8961389" cy="358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/>
                                        <p:tgtEl>
                                          <p:spTgt spid="4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6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Which produces…</a:t>
            </a:r>
            <a:endParaRPr sz="4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4" name="Google Shape;454;p6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1397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55" name="Google Shape;455;p6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200" y="2152650"/>
            <a:ext cx="8991600" cy="255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69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Some wrap-up comments…</a:t>
            </a:r>
            <a:endParaRPr sz="4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1" name="Google Shape;461;p69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 the Bootstrap Grid system:</a:t>
            </a:r>
            <a:endParaRPr/>
          </a:p>
          <a:p>
            <a:pPr marL="742950" marR="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</a:pPr>
            <a:r>
              <a:rPr lang="en-US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 offset, push &amp; pull</a:t>
            </a:r>
            <a:endParaRPr/>
          </a:p>
          <a:p>
            <a:pPr marL="1143000" marR="0" lvl="2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There are of course versions for each screen mode: xs, sm, md, lg</a:t>
            </a: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42950" marR="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</a:pPr>
            <a:r>
              <a:rPr lang="en-US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 is really quite flexible</a:t>
            </a:r>
            <a:endParaRPr/>
          </a:p>
          <a:p>
            <a:pPr marL="1143000" marR="0" lvl="2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If you are creative enough, then you can pretty much define any layout within the constraints of this 12-column-based grid system</a:t>
            </a: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0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Bootstrap: Components</a:t>
            </a:r>
            <a:endParaRPr sz="4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7" name="Google Shape;467;p70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</a:pPr>
            <a:endParaRPr sz="3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7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Now...</a:t>
            </a:r>
            <a:endParaRPr sz="4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3" name="Google Shape;473;p7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31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Once you have your layout figured out and specified with Bootstrap’s grid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431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○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 next?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431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You start placing things in the cells of your grid layout - what “things”? - e.g.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431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○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Text/image content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431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○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Bootstrap components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7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Let’s...</a:t>
            </a:r>
            <a:endParaRPr sz="4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9" name="Google Shape;479;p7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31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Explore some examples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431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○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It’s the best way to learn the components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431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○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 have placed all the code I am to demo in D2L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371600" marR="0" lvl="2" indent="-431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■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 strongly encourage you to play with the examples I have provided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431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However, before we explore the examples…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431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○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few general comments...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Master slides_with_titles_logo">
  <a:themeElements>
    <a:clrScheme name="Master slides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Master slide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aster slides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aster slides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aster slides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aster slides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aster slides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aster slides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MA accessible slides.potx" id="{2CBF0C51-FCA5-4921-B1FD-7B105874AA55}" vid="{F55EC80B-EFC3-4E89-A5C8-7694F95B6FD5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MMA accessible slides</Template>
  <TotalTime>896</TotalTime>
  <Words>5034</Words>
  <Application>Microsoft Office PowerPoint</Application>
  <PresentationFormat>On-screen Show (4:3)</PresentationFormat>
  <Paragraphs>700</Paragraphs>
  <Slides>103</Slides>
  <Notes>64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103</vt:i4>
      </vt:variant>
    </vt:vector>
  </HeadingPairs>
  <TitlesOfParts>
    <vt:vector size="109" baseType="lpstr">
      <vt:lpstr>Arial</vt:lpstr>
      <vt:lpstr>Arial Narrow</vt:lpstr>
      <vt:lpstr>Calibri</vt:lpstr>
      <vt:lpstr>Courier New</vt:lpstr>
      <vt:lpstr>Times New Roman</vt:lpstr>
      <vt:lpstr>Master slides_with_titles_logo</vt:lpstr>
      <vt:lpstr>How to add the Bootstrap and jQuery libraries</vt:lpstr>
      <vt:lpstr>The libman.json file for the client-side libraries</vt:lpstr>
      <vt:lpstr>A Razor layout that enables client-side libraries</vt:lpstr>
      <vt:lpstr>An extra directory that may be included  by the MVC template</vt:lpstr>
      <vt:lpstr>PowerPoint Presentation</vt:lpstr>
      <vt:lpstr>The HTML for a grid</vt:lpstr>
      <vt:lpstr>Bootstrap CSS classes for forms</vt:lpstr>
      <vt:lpstr>The HTML for the form in vertical layout</vt:lpstr>
      <vt:lpstr>The HTML for the form in horizontal layout</vt:lpstr>
      <vt:lpstr>PowerPoint Presentation</vt:lpstr>
      <vt:lpstr>The HTML for the jumbotron, image, and buttons</vt:lpstr>
      <vt:lpstr>PowerPoint Presentation</vt:lpstr>
      <vt:lpstr>The code for the Index view (part 1)</vt:lpstr>
      <vt:lpstr>The code for the Index view (part 2)</vt:lpstr>
      <vt:lpstr>The code for the Index view (part 3)</vt:lpstr>
      <vt:lpstr>CSS classes for working with HTML tables</vt:lpstr>
      <vt:lpstr>Common CSS classes for text</vt:lpstr>
      <vt:lpstr>The context classes available to most elements</vt:lpstr>
      <vt:lpstr>Common CSS classes for creating button groups</vt:lpstr>
      <vt:lpstr>A toolbar with two button groups</vt:lpstr>
      <vt:lpstr>A button with a badge</vt:lpstr>
      <vt:lpstr>CSS classes for creating button dropdowns</vt:lpstr>
      <vt:lpstr>A button dropdown</vt:lpstr>
      <vt:lpstr>Common CSS classes for creating list groups</vt:lpstr>
      <vt:lpstr>A basic list group</vt:lpstr>
      <vt:lpstr>Another basic list group with an active item</vt:lpstr>
      <vt:lpstr>PowerPoint Presentation</vt:lpstr>
      <vt:lpstr>A dismissible alert with a link</vt:lpstr>
      <vt:lpstr>PowerPoint Presentation</vt:lpstr>
      <vt:lpstr>A breadcrumb with three segments</vt:lpstr>
      <vt:lpstr>Common CSS classes for creating navs</vt:lpstr>
      <vt:lpstr>Nav links styled as tabs</vt:lpstr>
      <vt:lpstr>The same nav links styled as pills</vt:lpstr>
      <vt:lpstr>A more verbose way of coding the same nav links</vt:lpstr>
      <vt:lpstr>PowerPoint Presentation</vt:lpstr>
      <vt:lpstr>A navbar expanded on a wide screen</vt:lpstr>
      <vt:lpstr>The HTML for the navbar (part 1)</vt:lpstr>
      <vt:lpstr>The HTML for the navbar (part 2)</vt:lpstr>
      <vt:lpstr>The HTML that displays the navbar</vt:lpstr>
      <vt:lpstr>Bootstrap</vt:lpstr>
      <vt:lpstr>Objectives</vt:lpstr>
      <vt:lpstr>What is RWD?</vt:lpstr>
      <vt:lpstr>What is Responsive Web Design (RWD)</vt:lpstr>
      <vt:lpstr>For instance…</vt:lpstr>
      <vt:lpstr>PowerPoint Presentation</vt:lpstr>
      <vt:lpstr>Which…</vt:lpstr>
      <vt:lpstr>PowerPoint Presentation</vt:lpstr>
      <vt:lpstr>And…</vt:lpstr>
      <vt:lpstr>PowerPoint Presentation</vt:lpstr>
      <vt:lpstr>Here is another...</vt:lpstr>
      <vt:lpstr>Bootstrap: Introduction</vt:lpstr>
      <vt:lpstr>What is Bootstrap?</vt:lpstr>
      <vt:lpstr>A word of warning</vt:lpstr>
      <vt:lpstr>Getting started</vt:lpstr>
      <vt:lpstr>“Hello world” Bootstrap</vt:lpstr>
      <vt:lpstr>Which produces…</vt:lpstr>
      <vt:lpstr>The file structure for this template</vt:lpstr>
      <vt:lpstr>A footnote:</vt:lpstr>
      <vt:lpstr>Bootstrap: The Container </vt:lpstr>
      <vt:lpstr>Bootstrap’s top-level containers</vt:lpstr>
      <vt:lpstr>Fixed width containers</vt:lpstr>
      <vt:lpstr>A fixed width example:</vt:lpstr>
      <vt:lpstr>And a fluid width example:</vt:lpstr>
      <vt:lpstr>Where...</vt:lpstr>
      <vt:lpstr>Bootstrap: The “Grid System”</vt:lpstr>
      <vt:lpstr>Bootstrap’s 12 column grid system</vt:lpstr>
      <vt:lpstr>For example</vt:lpstr>
      <vt:lpstr>Which produces…</vt:lpstr>
      <vt:lpstr>Note</vt:lpstr>
      <vt:lpstr>Next, consider…</vt:lpstr>
      <vt:lpstr>PowerPoint Presentation</vt:lpstr>
      <vt:lpstr>Which produces…</vt:lpstr>
      <vt:lpstr>And here…</vt:lpstr>
      <vt:lpstr>Bootstrap’s screen size codes</vt:lpstr>
      <vt:lpstr>Think of these…</vt:lpstr>
      <vt:lpstr>A first responsive layout</vt:lpstr>
      <vt:lpstr>Which produces…</vt:lpstr>
      <vt:lpstr>And…</vt:lpstr>
      <vt:lpstr>Or: using “container-fluid”…</vt:lpstr>
      <vt:lpstr>structural/layout row vs content row</vt:lpstr>
      <vt:lpstr>That is...</vt:lpstr>
      <vt:lpstr>That is…</vt:lpstr>
      <vt:lpstr>And next</vt:lpstr>
      <vt:lpstr>That is, we have…</vt:lpstr>
      <vt:lpstr>And…</vt:lpstr>
      <vt:lpstr>And finally…</vt:lpstr>
      <vt:lpstr>PowerPoint Presentation</vt:lpstr>
      <vt:lpstr>Extra Bootstrap Grid features</vt:lpstr>
      <vt:lpstr>Nested columns</vt:lpstr>
      <vt:lpstr>PowerPoint Presentation</vt:lpstr>
      <vt:lpstr>Which produces…</vt:lpstr>
      <vt:lpstr>Offsetting Columns</vt:lpstr>
      <vt:lpstr>Which produces…</vt:lpstr>
      <vt:lpstr>Pushing &amp; Pulling (reordering) columns</vt:lpstr>
      <vt:lpstr>Which produces…</vt:lpstr>
      <vt:lpstr>Some wrap-up comments…</vt:lpstr>
      <vt:lpstr>Bootstrap: Components</vt:lpstr>
      <vt:lpstr>Now...</vt:lpstr>
      <vt:lpstr>Let’s...</vt:lpstr>
      <vt:lpstr>Bootstrap’s naming convention</vt:lpstr>
      <vt:lpstr>There are other style conventions</vt:lpstr>
      <vt:lpstr>So now...</vt:lpstr>
      <vt:lpstr>Bootstrap Resources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3</dc:title>
  <dc:creator>Bethany Cabrera</dc:creator>
  <cp:lastModifiedBy>baek kwangjin</cp:lastModifiedBy>
  <cp:revision>73</cp:revision>
  <cp:lastPrinted>2016-01-14T23:03:16Z</cp:lastPrinted>
  <dcterms:created xsi:type="dcterms:W3CDTF">2019-12-11T19:01:25Z</dcterms:created>
  <dcterms:modified xsi:type="dcterms:W3CDTF">2021-10-24T06:41:04Z</dcterms:modified>
</cp:coreProperties>
</file>